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0"/>
  </p:notesMasterIdLst>
  <p:sldIdLst>
    <p:sldId id="256" r:id="rId2"/>
    <p:sldId id="258" r:id="rId3"/>
    <p:sldId id="259" r:id="rId4"/>
    <p:sldId id="263" r:id="rId5"/>
    <p:sldId id="307" r:id="rId6"/>
    <p:sldId id="318" r:id="rId7"/>
    <p:sldId id="366" r:id="rId8"/>
    <p:sldId id="369" r:id="rId9"/>
    <p:sldId id="370" r:id="rId10"/>
    <p:sldId id="372" r:id="rId11"/>
    <p:sldId id="371" r:id="rId12"/>
    <p:sldId id="373" r:id="rId13"/>
    <p:sldId id="374" r:id="rId14"/>
    <p:sldId id="375" r:id="rId15"/>
    <p:sldId id="324" r:id="rId16"/>
    <p:sldId id="376" r:id="rId17"/>
    <p:sldId id="377" r:id="rId18"/>
    <p:sldId id="368" r:id="rId19"/>
    <p:sldId id="378" r:id="rId20"/>
    <p:sldId id="309" r:id="rId21"/>
    <p:sldId id="379" r:id="rId22"/>
    <p:sldId id="380" r:id="rId23"/>
    <p:sldId id="310" r:id="rId24"/>
    <p:sldId id="325" r:id="rId25"/>
    <p:sldId id="381" r:id="rId26"/>
    <p:sldId id="382" r:id="rId27"/>
    <p:sldId id="383" r:id="rId28"/>
    <p:sldId id="384" r:id="rId29"/>
    <p:sldId id="386" r:id="rId30"/>
    <p:sldId id="387" r:id="rId31"/>
    <p:sldId id="388" r:id="rId32"/>
    <p:sldId id="351" r:id="rId33"/>
    <p:sldId id="352" r:id="rId34"/>
    <p:sldId id="389" r:id="rId35"/>
    <p:sldId id="313" r:id="rId36"/>
    <p:sldId id="314" r:id="rId37"/>
    <p:sldId id="327" r:id="rId38"/>
    <p:sldId id="285" r:id="rId39"/>
  </p:sldIdLst>
  <p:sldSz cx="9144000" cy="5143500" type="screen16x9"/>
  <p:notesSz cx="6858000" cy="9144000"/>
  <p:embeddedFontLst>
    <p:embeddedFont>
      <p:font typeface="Big Shoulders Text Black" panose="020B0604020202020204" charset="0"/>
      <p:bold r:id="rId41"/>
    </p:embeddedFont>
    <p:embeddedFont>
      <p:font typeface="Bigshot One" panose="020B0604020202020204" charset="0"/>
      <p:regular r:id="rId42"/>
    </p:embeddedFont>
    <p:embeddedFont>
      <p:font typeface="Calibri" panose="020F0502020204030204" pitchFamily="34" charset="0"/>
      <p:regular r:id="rId43"/>
      <p:bold r:id="rId44"/>
      <p:italic r:id="rId45"/>
      <p:boldItalic r:id="rId46"/>
    </p:embeddedFont>
    <p:embeddedFont>
      <p:font typeface="Cambria Math" panose="02040503050406030204" pitchFamily="18" charset="0"/>
      <p:regular r:id="rId47"/>
    </p:embeddedFont>
    <p:embeddedFont>
      <p:font typeface="Georgia" panose="02040502050405020303" pitchFamily="18" charset="0"/>
      <p:regular r:id="rId48"/>
      <p:bold r:id="rId49"/>
      <p:italic r:id="rId50"/>
      <p:boldItalic r:id="rId51"/>
    </p:embeddedFont>
    <p:embeddedFont>
      <p:font typeface="Overpass"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D7B83-FA16-410E-98C1-3739BC71DBAE}">
  <a:tblStyle styleId="{716D7B83-FA16-410E-98C1-3739BC71DB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23" autoAdjust="0"/>
    <p:restoredTop sz="94660"/>
  </p:normalViewPr>
  <p:slideViewPr>
    <p:cSldViewPr snapToGrid="0">
      <p:cViewPr>
        <p:scale>
          <a:sx n="125" d="100"/>
          <a:sy n="125" d="100"/>
        </p:scale>
        <p:origin x="792"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336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440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252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7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586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013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457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136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134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937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132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48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558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152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1430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140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674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892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96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076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644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042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939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844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12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578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350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893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728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8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279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241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GB"/>
              <a:t>Click to edit Master title style</a:t>
            </a:r>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GB"/>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 name="Google Shape;21;p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 name="Google Shape;22;p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3" name="Google Shape;23;p3"/>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GB"/>
              <a:t>Click to edit Master title style</a:t>
            </a:r>
            <a:endParaRPr/>
          </a:p>
        </p:txBody>
      </p:sp>
      <p:sp>
        <p:nvSpPr>
          <p:cNvPr id="24" name="Google Shape;24;p3"/>
          <p:cNvSpPr txBox="1">
            <a:spLocks noGrp="1"/>
          </p:cNvSpPr>
          <p:nvPr>
            <p:ph type="title" idx="2" hasCustomPrompt="1"/>
          </p:nvPr>
        </p:nvSpPr>
        <p:spPr>
          <a:xfrm>
            <a:off x="4968525" y="987538"/>
            <a:ext cx="25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GB"/>
              <a:t>Click to edit Master subtitle style</a:t>
            </a:r>
            <a:endParaRPr/>
          </a:p>
        </p:txBody>
      </p:sp>
      <p:cxnSp>
        <p:nvCxnSpPr>
          <p:cNvPr id="26" name="Google Shape;26;p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pPr lvl="0"/>
            <a:r>
              <a:rPr lang="en-GB"/>
              <a:t>Click to edit Master text styles</a:t>
            </a: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8" name="Google Shape;128;p1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9" name="Google Shape;129;p1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0" name="Google Shape;130;p1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31" name="Google Shape;131;p1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GB"/>
              <a:t>Click to edit Master subtitle style</a:t>
            </a:r>
            <a:endParaRPr/>
          </a:p>
        </p:txBody>
      </p:sp>
      <p:cxnSp>
        <p:nvCxnSpPr>
          <p:cNvPr id="132" name="Google Shape;132;p1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GB"/>
              <a:t>Click to edit Master subtitle style</a:t>
            </a:r>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24" name="Google Shape;224;p2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5" name="Google Shape;225;p2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26" name="Google Shape;226;p26"/>
          <p:cNvSpPr txBox="1"/>
          <p:nvPr/>
        </p:nvSpPr>
        <p:spPr>
          <a:xfrm>
            <a:off x="4386850" y="3683637"/>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libri"/>
                <a:ea typeface="Calibri"/>
                <a:cs typeface="Calibri"/>
                <a:sym typeface="Calibri"/>
              </a:rPr>
              <a:t>CREDITS: This presentation template was created by </a:t>
            </a:r>
            <a:r>
              <a:rPr lang="en" sz="10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 sz="1000">
                <a:solidFill>
                  <a:schemeClr val="dk1"/>
                </a:solidFill>
                <a:latin typeface="Calibri"/>
                <a:ea typeface="Calibri"/>
                <a:cs typeface="Calibri"/>
                <a:sym typeface="Calibri"/>
              </a:rPr>
              <a:t>, including icons by </a:t>
            </a:r>
            <a:r>
              <a:rPr lang="en" sz="10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 sz="1000">
                <a:solidFill>
                  <a:schemeClr val="dk1"/>
                </a:solidFill>
                <a:latin typeface="Calibri"/>
                <a:ea typeface="Calibri"/>
                <a:cs typeface="Calibri"/>
                <a:sym typeface="Calibri"/>
              </a:rPr>
              <a:t> and infographics &amp; images by </a:t>
            </a:r>
            <a:r>
              <a:rPr lang="en" sz="10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endParaRPr sz="1000">
              <a:solidFill>
                <a:schemeClr val="dk1"/>
              </a:solidFill>
              <a:latin typeface="Calibri"/>
              <a:ea typeface="Calibri"/>
              <a:cs typeface="Calibri"/>
              <a:sym typeface="Calibri"/>
            </a:endParaRPr>
          </a:p>
        </p:txBody>
      </p:sp>
      <p:sp>
        <p:nvSpPr>
          <p:cNvPr id="227" name="Google Shape;227;p26"/>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228" name="Google Shape;228;p26"/>
          <p:cNvSpPr txBox="1">
            <a:spLocks noGrp="1"/>
          </p:cNvSpPr>
          <p:nvPr>
            <p:ph type="subTitle" idx="1"/>
          </p:nvPr>
        </p:nvSpPr>
        <p:spPr>
          <a:xfrm>
            <a:off x="4555897" y="1995607"/>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GB"/>
              <a:t>Click to edit Master subtitle style</a:t>
            </a:r>
            <a:endParaRPr/>
          </a:p>
        </p:txBody>
      </p:sp>
      <p:cxnSp>
        <p:nvCxnSpPr>
          <p:cNvPr id="229" name="Google Shape;229;p2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3" r:id="rId6"/>
    <p:sldLayoutId id="2147483664" r:id="rId7"/>
    <p:sldLayoutId id="2147483672" r:id="rId8"/>
    <p:sldLayoutId id="2147483673" r:id="rId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help.sap.com/saphelp_SCM700_ehp02/helpdata/en/e8/3cc95360267614e10000000a174cb4/content.htm?no_cache=true"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223242" y="763691"/>
            <a:ext cx="6574152"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AIML</a:t>
            </a:r>
            <a:br>
              <a:rPr lang="en" dirty="0"/>
            </a:br>
            <a:r>
              <a:rPr lang="en" dirty="0"/>
              <a:t>Time Series Forecasting</a:t>
            </a:r>
            <a:endParaRPr dirty="0"/>
          </a:p>
        </p:txBody>
      </p:sp>
      <p:sp>
        <p:nvSpPr>
          <p:cNvPr id="247" name="Google Shape;247;p31"/>
          <p:cNvSpPr txBox="1">
            <a:spLocks noGrp="1"/>
          </p:cNvSpPr>
          <p:nvPr>
            <p:ph type="subTitle" idx="1"/>
          </p:nvPr>
        </p:nvSpPr>
        <p:spPr>
          <a:xfrm>
            <a:off x="223242" y="3576640"/>
            <a:ext cx="2973000" cy="9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P2112646</a:t>
            </a: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Justin Wong Juin Hng</a:t>
            </a:r>
            <a:endParaRPr dirty="0">
              <a:latin typeface="Times New Roman" panose="02020603050405020304" pitchFamily="18" charset="0"/>
              <a:cs typeface="Times New Roman" panose="02020603050405020304" pitchFamily="18" charset="0"/>
            </a:endParaRPr>
          </a:p>
        </p:txBody>
      </p:sp>
      <p:sp>
        <p:nvSpPr>
          <p:cNvPr id="248" name="Google Shape;248;p31"/>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5" name="Google Shape;255;p3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grpSp>
        <p:nvGrpSpPr>
          <p:cNvPr id="256" name="Google Shape;256;p31"/>
          <p:cNvGrpSpPr/>
          <p:nvPr/>
        </p:nvGrpSpPr>
        <p:grpSpPr>
          <a:xfrm>
            <a:off x="4887442" y="162470"/>
            <a:ext cx="764096" cy="175985"/>
            <a:chOff x="4917734" y="191707"/>
            <a:chExt cx="764096" cy="175985"/>
          </a:xfrm>
        </p:grpSpPr>
        <p:grpSp>
          <p:nvGrpSpPr>
            <p:cNvPr id="257" name="Google Shape;257;p31"/>
            <p:cNvGrpSpPr/>
            <p:nvPr/>
          </p:nvGrpSpPr>
          <p:grpSpPr>
            <a:xfrm>
              <a:off x="4917734" y="191707"/>
              <a:ext cx="175994" cy="175985"/>
              <a:chOff x="266768" y="1721375"/>
              <a:chExt cx="397907" cy="397887"/>
            </a:xfrm>
          </p:grpSpPr>
          <p:sp>
            <p:nvSpPr>
              <p:cNvPr id="258" name="Google Shape;258;p3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1"/>
            <p:cNvGrpSpPr/>
            <p:nvPr/>
          </p:nvGrpSpPr>
          <p:grpSpPr>
            <a:xfrm>
              <a:off x="5211543" y="191707"/>
              <a:ext cx="175976" cy="175985"/>
              <a:chOff x="864491" y="1723250"/>
              <a:chExt cx="397866" cy="397887"/>
            </a:xfrm>
          </p:grpSpPr>
          <p:sp>
            <p:nvSpPr>
              <p:cNvPr id="261" name="Google Shape;261;p3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8E33C0E-2625-4EBB-2605-65675D99E95D}"/>
              </a:ext>
            </a:extLst>
          </p:cNvPr>
          <p:cNvSpPr txBox="1"/>
          <p:nvPr/>
        </p:nvSpPr>
        <p:spPr>
          <a:xfrm>
            <a:off x="228600" y="2152651"/>
            <a:ext cx="3837054" cy="2839239"/>
          </a:xfrm>
          <a:prstGeom prst="rect">
            <a:avLst/>
          </a:prstGeom>
          <a:noFill/>
        </p:spPr>
        <p:txBody>
          <a:bodyPr wrap="square" rtlCol="0">
            <a:spAutoFit/>
          </a:bodyPr>
          <a:lstStyle/>
          <a:p>
            <a:pPr algn="just"/>
            <a:r>
              <a:rPr lang="en-US" sz="1200" b="1" dirty="0">
                <a:latin typeface="Times New Roman" panose="02020603050405020304" pitchFamily="18" charset="0"/>
                <a:cs typeface="Times New Roman" panose="02020603050405020304" pitchFamily="18" charset="0"/>
              </a:rPr>
              <a:t>Autocorrelation Function (ACF)</a:t>
            </a:r>
          </a:p>
          <a:p>
            <a:pPr algn="just"/>
            <a:r>
              <a:rPr lang="en-US" sz="1050" dirty="0">
                <a:latin typeface="Times New Roman" panose="02020603050405020304" pitchFamily="18" charset="0"/>
                <a:cs typeface="Times New Roman" panose="02020603050405020304" pitchFamily="18" charset="0"/>
              </a:rPr>
              <a:t>Correlation between time series with a lagged version of itself. The correlation between the observation at the current time spot and the observations at previous time </a:t>
            </a:r>
            <a:r>
              <a:rPr lang="en-US" sz="1050" dirty="0" err="1">
                <a:latin typeface="Times New Roman" panose="02020603050405020304" pitchFamily="18" charset="0"/>
                <a:cs typeface="Times New Roman" panose="02020603050405020304" pitchFamily="18" charset="0"/>
              </a:rPr>
              <a:t>spots.The</a:t>
            </a:r>
            <a:r>
              <a:rPr lang="en-US" sz="1050" dirty="0">
                <a:latin typeface="Times New Roman" panose="02020603050405020304" pitchFamily="18" charset="0"/>
                <a:cs typeface="Times New Roman" panose="02020603050405020304" pitchFamily="18" charset="0"/>
              </a:rPr>
              <a:t> autocorrelation function starts a lag 0, which is the correlation of the time series with itself and therefore results in a correlation of 1. We will be using the </a:t>
            </a:r>
            <a:r>
              <a:rPr lang="en-US" sz="1050" dirty="0" err="1">
                <a:latin typeface="Times New Roman" panose="02020603050405020304" pitchFamily="18" charset="0"/>
                <a:cs typeface="Times New Roman" panose="02020603050405020304" pitchFamily="18" charset="0"/>
              </a:rPr>
              <a:t>plot_acf</a:t>
            </a:r>
            <a:r>
              <a:rPr lang="en-US" sz="1050" dirty="0">
                <a:latin typeface="Times New Roman" panose="02020603050405020304" pitchFamily="18" charset="0"/>
                <a:cs typeface="Times New Roman" panose="02020603050405020304" pitchFamily="18" charset="0"/>
              </a:rPr>
              <a:t> function from the </a:t>
            </a:r>
            <a:r>
              <a:rPr lang="en-US" sz="1050" dirty="0" err="1">
                <a:latin typeface="Times New Roman" panose="02020603050405020304" pitchFamily="18" charset="0"/>
                <a:cs typeface="Times New Roman" panose="02020603050405020304" pitchFamily="18" charset="0"/>
              </a:rPr>
              <a:t>statsmodels.graphics.tsaplots</a:t>
            </a:r>
            <a:r>
              <a:rPr lang="en-US" sz="1050" dirty="0">
                <a:latin typeface="Times New Roman" panose="02020603050405020304" pitchFamily="18" charset="0"/>
                <a:cs typeface="Times New Roman" panose="02020603050405020304" pitchFamily="18" charset="0"/>
              </a:rPr>
              <a:t> library. (See </a:t>
            </a:r>
            <a:r>
              <a:rPr lang="en-US" sz="1050" dirty="0" err="1">
                <a:latin typeface="Times New Roman" panose="02020603050405020304" pitchFamily="18" charset="0"/>
                <a:cs typeface="Times New Roman" panose="02020603050405020304" pitchFamily="18" charset="0"/>
              </a:rPr>
              <a:t>statsmodels.tsa.stattools.acf</a:t>
            </a:r>
            <a:r>
              <a:rPr lang="en-US" sz="1050" dirty="0">
                <a:latin typeface="Times New Roman" panose="02020603050405020304" pitchFamily="18" charset="0"/>
                <a:cs typeface="Times New Roman" panose="02020603050405020304" pitchFamily="18" charset="0"/>
              </a:rPr>
              <a:t>)</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The ACF plot can provide answers to the following questions:</a:t>
            </a:r>
          </a:p>
          <a:p>
            <a:pPr marL="171450" indent="-17145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Is the observed time series white noise / random?</a:t>
            </a:r>
          </a:p>
          <a:p>
            <a:pPr marL="171450" indent="-17145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Is an observation related to an adjacent observation, an observation twice-removed, and so on?</a:t>
            </a:r>
          </a:p>
          <a:p>
            <a:pPr marL="171450" indent="-171450" algn="just">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Can the observed time series be modeled with an MA model? If yes, what is the order?</a:t>
            </a:r>
          </a:p>
          <a:p>
            <a:pPr marL="171450" indent="-171450" algn="just">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algn="just"/>
            <a:endParaRPr lang="en-US" sz="1050" dirty="0">
              <a:latin typeface="Times New Roman" panose="02020603050405020304" pitchFamily="18" charset="0"/>
              <a:cs typeface="Times New Roman" panose="02020603050405020304" pitchFamily="18" charset="0"/>
            </a:endParaRPr>
          </a:p>
        </p:txBody>
      </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descr="Text&#10;&#10;Description automatically generated">
            <a:extLst>
              <a:ext uri="{FF2B5EF4-FFF2-40B4-BE49-F238E27FC236}">
                <a16:creationId xmlns:a16="http://schemas.microsoft.com/office/drawing/2014/main" id="{1B5A8054-2E24-DA4E-F2E7-8E48D18F03CC}"/>
              </a:ext>
            </a:extLst>
          </p:cNvPr>
          <p:cNvPicPr>
            <a:picLocks noChangeAspect="1"/>
          </p:cNvPicPr>
          <p:nvPr/>
        </p:nvPicPr>
        <p:blipFill>
          <a:blip r:embed="rId3"/>
          <a:stretch>
            <a:fillRect/>
          </a:stretch>
        </p:blipFill>
        <p:spPr>
          <a:xfrm>
            <a:off x="293473" y="489119"/>
            <a:ext cx="2952478" cy="1617484"/>
          </a:xfrm>
          <a:prstGeom prst="rect">
            <a:avLst/>
          </a:prstGeom>
        </p:spPr>
      </p:pic>
      <p:pic>
        <p:nvPicPr>
          <p:cNvPr id="5" name="Picture 4">
            <a:extLst>
              <a:ext uri="{FF2B5EF4-FFF2-40B4-BE49-F238E27FC236}">
                <a16:creationId xmlns:a16="http://schemas.microsoft.com/office/drawing/2014/main" id="{54DD3409-E16B-64A9-DA12-7B2D3A2CBB46}"/>
              </a:ext>
            </a:extLst>
          </p:cNvPr>
          <p:cNvPicPr>
            <a:picLocks noChangeAspect="1"/>
          </p:cNvPicPr>
          <p:nvPr/>
        </p:nvPicPr>
        <p:blipFill>
          <a:blip r:embed="rId4"/>
          <a:stretch>
            <a:fillRect/>
          </a:stretch>
        </p:blipFill>
        <p:spPr>
          <a:xfrm>
            <a:off x="5078348" y="496827"/>
            <a:ext cx="3287060" cy="3404804"/>
          </a:xfrm>
          <a:prstGeom prst="rect">
            <a:avLst/>
          </a:prstGeom>
        </p:spPr>
      </p:pic>
      <p:sp>
        <p:nvSpPr>
          <p:cNvPr id="7" name="TextBox 6">
            <a:extLst>
              <a:ext uri="{FF2B5EF4-FFF2-40B4-BE49-F238E27FC236}">
                <a16:creationId xmlns:a16="http://schemas.microsoft.com/office/drawing/2014/main" id="{259BDAE6-9B67-8EC3-3D1B-3BCFB02F0D8E}"/>
              </a:ext>
            </a:extLst>
          </p:cNvPr>
          <p:cNvSpPr txBox="1"/>
          <p:nvPr/>
        </p:nvSpPr>
        <p:spPr>
          <a:xfrm>
            <a:off x="5063436" y="3961904"/>
            <a:ext cx="3313024" cy="861774"/>
          </a:xfrm>
          <a:prstGeom prst="rect">
            <a:avLst/>
          </a:prstGeom>
          <a:noFill/>
        </p:spPr>
        <p:txBody>
          <a:bodyPr wrap="square">
            <a:spAutoFit/>
          </a:bodyPr>
          <a:lstStyle/>
          <a:p>
            <a:r>
              <a:rPr lang="en-US" sz="1000" dirty="0">
                <a:latin typeface="Times New Roman" panose="02020603050405020304" pitchFamily="18" charset="0"/>
                <a:cs typeface="Times New Roman" panose="02020603050405020304" pitchFamily="18" charset="0"/>
              </a:rPr>
              <a:t>Analysis:</a:t>
            </a:r>
          </a:p>
          <a:p>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All autocorrelations are significantly non-zero. Therefore, the time series is non-random.</a:t>
            </a: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9035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8E33C0E-2625-4EBB-2605-65675D99E95D}"/>
              </a:ext>
            </a:extLst>
          </p:cNvPr>
          <p:cNvSpPr txBox="1"/>
          <p:nvPr/>
        </p:nvSpPr>
        <p:spPr>
          <a:xfrm>
            <a:off x="322196" y="868150"/>
            <a:ext cx="4046604" cy="3701013"/>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Partial Autocorrelation Function (PACF)</a:t>
            </a:r>
          </a:p>
          <a:p>
            <a:r>
              <a:rPr lang="en-US" sz="1050" dirty="0">
                <a:latin typeface="Times New Roman" panose="02020603050405020304" pitchFamily="18" charset="0"/>
                <a:cs typeface="Times New Roman" panose="02020603050405020304" pitchFamily="18" charset="0"/>
              </a:rPr>
              <a:t>Additional correlation explained by each successive lagged term. The correlation between observations at two time spots given that we consider both observations are correlated to observations at other time spots.</a:t>
            </a:r>
          </a:p>
          <a:p>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The partial autocorrelation at lag k is the autocorrelation between </a:t>
            </a:r>
            <a:r>
              <a:rPr lang="en-US" sz="1050" dirty="0" err="1">
                <a:latin typeface="Times New Roman" panose="02020603050405020304" pitchFamily="18" charset="0"/>
                <a:cs typeface="Times New Roman" panose="02020603050405020304" pitchFamily="18" charset="0"/>
              </a:rPr>
              <a:t>Xt</a:t>
            </a:r>
            <a:r>
              <a:rPr lang="en-US" sz="1050" dirty="0">
                <a:latin typeface="Times New Roman" panose="02020603050405020304" pitchFamily="18" charset="0"/>
                <a:cs typeface="Times New Roman" panose="02020603050405020304" pitchFamily="18" charset="0"/>
              </a:rPr>
              <a:t> and </a:t>
            </a:r>
            <a:r>
              <a:rPr lang="en-US" sz="1050" dirty="0" err="1">
                <a:latin typeface="Times New Roman" panose="02020603050405020304" pitchFamily="18" charset="0"/>
                <a:cs typeface="Times New Roman" panose="02020603050405020304" pitchFamily="18" charset="0"/>
              </a:rPr>
              <a:t>Xt</a:t>
            </a:r>
            <a:r>
              <a:rPr lang="en-US" sz="1050" dirty="0">
                <a:latin typeface="Times New Roman" panose="02020603050405020304" pitchFamily="18" charset="0"/>
                <a:cs typeface="Times New Roman" panose="02020603050405020304" pitchFamily="18" charset="0"/>
              </a:rPr>
              <a:t>−k that is not accounted for by lags 1 through k−1 .</a:t>
            </a:r>
          </a:p>
          <a:p>
            <a:r>
              <a:rPr lang="en-US" sz="1050" dirty="0">
                <a:latin typeface="Times New Roman" panose="02020603050405020304" pitchFamily="18" charset="0"/>
                <a:cs typeface="Times New Roman" panose="02020603050405020304" pitchFamily="18" charset="0"/>
              </a:rPr>
              <a:t>We will be using the </a:t>
            </a:r>
            <a:r>
              <a:rPr lang="en-US" sz="1050" dirty="0" err="1">
                <a:latin typeface="Times New Roman" panose="02020603050405020304" pitchFamily="18" charset="0"/>
                <a:cs typeface="Times New Roman" panose="02020603050405020304" pitchFamily="18" charset="0"/>
              </a:rPr>
              <a:t>plot_pacf</a:t>
            </a:r>
            <a:r>
              <a:rPr lang="en-US" sz="1050" dirty="0">
                <a:latin typeface="Times New Roman" panose="02020603050405020304" pitchFamily="18" charset="0"/>
                <a:cs typeface="Times New Roman" panose="02020603050405020304" pitchFamily="18" charset="0"/>
              </a:rPr>
              <a:t> function from the </a:t>
            </a:r>
            <a:r>
              <a:rPr lang="en-US" sz="1050" dirty="0" err="1">
                <a:latin typeface="Times New Roman" panose="02020603050405020304" pitchFamily="18" charset="0"/>
                <a:cs typeface="Times New Roman" panose="02020603050405020304" pitchFamily="18" charset="0"/>
              </a:rPr>
              <a:t>statsmodels.graphics.tsaplots</a:t>
            </a:r>
            <a:r>
              <a:rPr lang="en-US" sz="1050" dirty="0">
                <a:latin typeface="Times New Roman" panose="02020603050405020304" pitchFamily="18" charset="0"/>
                <a:cs typeface="Times New Roman" panose="02020603050405020304" pitchFamily="18" charset="0"/>
              </a:rPr>
              <a:t> library with the parameter method = “</a:t>
            </a:r>
            <a:r>
              <a:rPr lang="en-US" sz="1050" dirty="0" err="1">
                <a:latin typeface="Times New Roman" panose="02020603050405020304" pitchFamily="18" charset="0"/>
                <a:cs typeface="Times New Roman" panose="02020603050405020304" pitchFamily="18" charset="0"/>
              </a:rPr>
              <a:t>ols</a:t>
            </a:r>
            <a:r>
              <a:rPr lang="en-US" sz="1050" dirty="0">
                <a:latin typeface="Times New Roman" panose="02020603050405020304" pitchFamily="18" charset="0"/>
                <a:cs typeface="Times New Roman" panose="02020603050405020304" pitchFamily="18" charset="0"/>
              </a:rPr>
              <a:t>” (regression of time series on lags of it and on constant). (See </a:t>
            </a:r>
            <a:r>
              <a:rPr lang="en-US" sz="1050" dirty="0" err="1">
                <a:latin typeface="Times New Roman" panose="02020603050405020304" pitchFamily="18" charset="0"/>
                <a:cs typeface="Times New Roman" panose="02020603050405020304" pitchFamily="18" charset="0"/>
              </a:rPr>
              <a:t>statsmodels.tsa.stattools.pacf</a:t>
            </a:r>
            <a:r>
              <a:rPr lang="en-US" sz="1050" dirty="0">
                <a:latin typeface="Times New Roman" panose="02020603050405020304" pitchFamily="18" charset="0"/>
                <a:cs typeface="Times New Roman" panose="02020603050405020304" pitchFamily="18" charset="0"/>
              </a:rPr>
              <a:t>)</a:t>
            </a:r>
          </a:p>
          <a:p>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Sidenote: The default parameter for method is </a:t>
            </a:r>
            <a:r>
              <a:rPr lang="en-US" sz="1050" dirty="0" err="1">
                <a:latin typeface="Times New Roman" panose="02020603050405020304" pitchFamily="18" charset="0"/>
                <a:cs typeface="Times New Roman" panose="02020603050405020304" pitchFamily="18" charset="0"/>
              </a:rPr>
              <a:t>yw</a:t>
            </a:r>
            <a:r>
              <a:rPr lang="en-US" sz="1050" dirty="0">
                <a:latin typeface="Times New Roman" panose="02020603050405020304" pitchFamily="18" charset="0"/>
                <a:cs typeface="Times New Roman" panose="02020603050405020304" pitchFamily="18" charset="0"/>
              </a:rPr>
              <a:t> (Yule-Walker with sample-size adjustment in denominator for </a:t>
            </a:r>
            <a:r>
              <a:rPr lang="en-US" sz="1050" dirty="0" err="1">
                <a:latin typeface="Times New Roman" panose="02020603050405020304" pitchFamily="18" charset="0"/>
                <a:cs typeface="Times New Roman" panose="02020603050405020304" pitchFamily="18" charset="0"/>
              </a:rPr>
              <a:t>acovf</a:t>
            </a:r>
            <a:r>
              <a:rPr lang="en-US" sz="1050" dirty="0">
                <a:latin typeface="Times New Roman" panose="02020603050405020304" pitchFamily="18" charset="0"/>
                <a:cs typeface="Times New Roman" panose="02020603050405020304" pitchFamily="18" charset="0"/>
              </a:rPr>
              <a:t>). However, this default value is causing some implausible autocorrelations higher than 1 on the sample data. Therefore, we change the method parameter to one that is not causing this issue. </a:t>
            </a:r>
          </a:p>
          <a:p>
            <a:endParaRPr lang="en-US" sz="1050" dirty="0">
              <a:latin typeface="Times New Roman" panose="02020603050405020304" pitchFamily="18" charset="0"/>
              <a:cs typeface="Times New Roman" panose="02020603050405020304" pitchFamily="18" charset="0"/>
            </a:endParaRPr>
          </a:p>
          <a:p>
            <a:r>
              <a:rPr lang="en-US" sz="1050" dirty="0">
                <a:latin typeface="Times New Roman" panose="02020603050405020304" pitchFamily="18" charset="0"/>
                <a:cs typeface="Times New Roman" panose="02020603050405020304" pitchFamily="18" charset="0"/>
              </a:rPr>
              <a:t>The PACF plot can provide answers to the following questions:</a:t>
            </a:r>
          </a:p>
          <a:p>
            <a:pPr marL="171450" indent="-171450">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Can the observed time series be modeled with an AR model? If yes, what is the order?</a:t>
            </a:r>
          </a:p>
        </p:txBody>
      </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8" name="Picture 7">
            <a:extLst>
              <a:ext uri="{FF2B5EF4-FFF2-40B4-BE49-F238E27FC236}">
                <a16:creationId xmlns:a16="http://schemas.microsoft.com/office/drawing/2014/main" id="{293F302B-465C-9EBB-07DA-DBD83C7EC2BA}"/>
              </a:ext>
            </a:extLst>
          </p:cNvPr>
          <p:cNvPicPr>
            <a:picLocks noChangeAspect="1"/>
          </p:cNvPicPr>
          <p:nvPr/>
        </p:nvPicPr>
        <p:blipFill>
          <a:blip r:embed="rId3"/>
          <a:stretch>
            <a:fillRect/>
          </a:stretch>
        </p:blipFill>
        <p:spPr>
          <a:xfrm>
            <a:off x="4775202" y="606486"/>
            <a:ext cx="3998424" cy="4141652"/>
          </a:xfrm>
          <a:prstGeom prst="rect">
            <a:avLst/>
          </a:prstGeom>
        </p:spPr>
      </p:pic>
    </p:spTree>
    <p:extLst>
      <p:ext uri="{BB962C8B-B14F-4D97-AF65-F5344CB8AC3E}">
        <p14:creationId xmlns:p14="http://schemas.microsoft.com/office/powerpoint/2010/main" val="4002175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8E33C0E-2625-4EBB-2605-65675D99E95D}"/>
              </a:ext>
            </a:extLst>
          </p:cNvPr>
          <p:cNvSpPr txBox="1"/>
          <p:nvPr/>
        </p:nvSpPr>
        <p:spPr>
          <a:xfrm>
            <a:off x="163446" y="692153"/>
            <a:ext cx="4465704" cy="3939540"/>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Multivariate Anomaly Detection</a:t>
            </a:r>
          </a:p>
          <a:p>
            <a:r>
              <a:rPr lang="en-US" sz="1000" dirty="0">
                <a:latin typeface="Times New Roman" panose="02020603050405020304" pitchFamily="18" charset="0"/>
                <a:cs typeface="Times New Roman" panose="02020603050405020304" pitchFamily="18" charset="0"/>
              </a:rPr>
              <a:t>To answer the question above, we need to understand the concepts of time-series data. Time-series data are strictly sequential and have autocorrelation, which means the observations in the data are </a:t>
            </a:r>
            <a:r>
              <a:rPr lang="en-US" sz="1000" dirty="0" err="1">
                <a:latin typeface="Times New Roman" panose="02020603050405020304" pitchFamily="18" charset="0"/>
                <a:cs typeface="Times New Roman" panose="02020603050405020304" pitchFamily="18" charset="0"/>
              </a:rPr>
              <a:t>dependant</a:t>
            </a:r>
            <a:r>
              <a:rPr lang="en-US" sz="1000" dirty="0">
                <a:latin typeface="Times New Roman" panose="02020603050405020304" pitchFamily="18" charset="0"/>
                <a:cs typeface="Times New Roman" panose="02020603050405020304" pitchFamily="18" charset="0"/>
              </a:rPr>
              <a:t> on their previous observations. If we use standard algorithms to find the anomalies in the time-series data we might get spurious predictions. So the time-series data must be treated specially. (</a:t>
            </a:r>
            <a:r>
              <a:rPr lang="en-US" sz="1000" dirty="0" err="1">
                <a:latin typeface="Times New Roman" panose="02020603050405020304" pitchFamily="18" charset="0"/>
                <a:cs typeface="Times New Roman" panose="02020603050405020304" pitchFamily="18" charset="0"/>
              </a:rPr>
              <a:t>Rajan</a:t>
            </a:r>
            <a:r>
              <a:rPr lang="en-US" sz="1000" dirty="0">
                <a:latin typeface="Times New Roman" panose="02020603050405020304" pitchFamily="18" charset="0"/>
                <a:cs typeface="Times New Roman" panose="02020603050405020304" pitchFamily="18" charset="0"/>
              </a:rPr>
              <a:t>, 2021)</a:t>
            </a:r>
          </a:p>
          <a:p>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Steps followed to detect anomalies in the time series data are,</a:t>
            </a:r>
          </a:p>
          <a:p>
            <a:pPr marL="228600" indent="-228600">
              <a:buFont typeface="+mj-lt"/>
              <a:buAutoNum type="arabicPeriod"/>
            </a:pPr>
            <a:r>
              <a:rPr lang="en-US" sz="1000" dirty="0">
                <a:latin typeface="Times New Roman" panose="02020603050405020304" pitchFamily="18" charset="0"/>
                <a:cs typeface="Times New Roman" panose="02020603050405020304" pitchFamily="18" charset="0"/>
              </a:rPr>
              <a:t>Conduct an ADF test to check whether the data is stationary or not. If the data is not stationary convert the data into stationary data. (</a:t>
            </a:r>
            <a:r>
              <a:rPr lang="en-US" sz="1000" dirty="0" err="1">
                <a:latin typeface="Times New Roman" panose="02020603050405020304" pitchFamily="18" charset="0"/>
                <a:cs typeface="Times New Roman" panose="02020603050405020304" pitchFamily="18" charset="0"/>
              </a:rPr>
              <a:t>Rajan</a:t>
            </a:r>
            <a:r>
              <a:rPr lang="en-US" sz="1000" dirty="0">
                <a:latin typeface="Times New Roman" panose="02020603050405020304" pitchFamily="18" charset="0"/>
                <a:cs typeface="Times New Roman" panose="02020603050405020304" pitchFamily="18" charset="0"/>
              </a:rPr>
              <a:t>, 2021)</a:t>
            </a:r>
          </a:p>
          <a:p>
            <a:pPr marL="228600" indent="-228600">
              <a:buFont typeface="+mj-lt"/>
              <a:buAutoNum type="arabicPeriod"/>
            </a:pPr>
            <a:r>
              <a:rPr lang="en-US" sz="1000" dirty="0">
                <a:latin typeface="Times New Roman" panose="02020603050405020304" pitchFamily="18" charset="0"/>
                <a:cs typeface="Times New Roman" panose="02020603050405020304" pitchFamily="18" charset="0"/>
              </a:rPr>
              <a:t>After converting the data into stationary data, fit a time-series model to model the relationship between the data. (</a:t>
            </a:r>
            <a:r>
              <a:rPr lang="en-US" sz="1000" dirty="0" err="1">
                <a:latin typeface="Times New Roman" panose="02020603050405020304" pitchFamily="18" charset="0"/>
                <a:cs typeface="Times New Roman" panose="02020603050405020304" pitchFamily="18" charset="0"/>
              </a:rPr>
              <a:t>Rajan</a:t>
            </a:r>
            <a:r>
              <a:rPr lang="en-US" sz="1000" dirty="0">
                <a:latin typeface="Times New Roman" panose="02020603050405020304" pitchFamily="18" charset="0"/>
                <a:cs typeface="Times New Roman" panose="02020603050405020304" pitchFamily="18" charset="0"/>
              </a:rPr>
              <a:t>, 2021)</a:t>
            </a:r>
          </a:p>
          <a:p>
            <a:pPr marL="228600" indent="-228600">
              <a:buFont typeface="+mj-lt"/>
              <a:buAutoNum type="arabicPeriod"/>
            </a:pPr>
            <a:r>
              <a:rPr lang="en-US" sz="1000" dirty="0">
                <a:latin typeface="Times New Roman" panose="02020603050405020304" pitchFamily="18" charset="0"/>
                <a:cs typeface="Times New Roman" panose="02020603050405020304" pitchFamily="18" charset="0"/>
              </a:rPr>
              <a:t>Find the squared residual errors for each observation and find a threshold for those squared errors. Any observation’s squared error exceeding the threshold can be marked as an anomaly. The reason behind using this approach, (</a:t>
            </a:r>
            <a:r>
              <a:rPr lang="en-US" sz="1000" dirty="0" err="1">
                <a:latin typeface="Times New Roman" panose="02020603050405020304" pitchFamily="18" charset="0"/>
                <a:cs typeface="Times New Roman" panose="02020603050405020304" pitchFamily="18" charset="0"/>
              </a:rPr>
              <a:t>Rajan</a:t>
            </a:r>
            <a:r>
              <a:rPr lang="en-US" sz="1000" dirty="0">
                <a:latin typeface="Times New Roman" panose="02020603050405020304" pitchFamily="18" charset="0"/>
                <a:cs typeface="Times New Roman" panose="02020603050405020304" pitchFamily="18" charset="0"/>
              </a:rPr>
              <a:t>, 2021)</a:t>
            </a:r>
          </a:p>
          <a:p>
            <a:pPr marL="228600" indent="-228600">
              <a:buFont typeface="+mj-lt"/>
              <a:buAutoNum type="arabicPeriod"/>
            </a:pPr>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As stated earlier, the time-series data are strictly sequential and contain autocorrelation. By using the above approach the model would find the general behaviour of the data. The normal data’s prediction error would be much smaller when compared to anomalous data’s prediction error. (</a:t>
            </a:r>
            <a:r>
              <a:rPr lang="en-US" sz="1000" dirty="0" err="1">
                <a:latin typeface="Times New Roman" panose="02020603050405020304" pitchFamily="18" charset="0"/>
                <a:cs typeface="Times New Roman" panose="02020603050405020304" pitchFamily="18" charset="0"/>
              </a:rPr>
              <a:t>Rajan</a:t>
            </a:r>
            <a:r>
              <a:rPr lang="en-US" sz="1000" dirty="0">
                <a:latin typeface="Times New Roman" panose="02020603050405020304" pitchFamily="18" charset="0"/>
                <a:cs typeface="Times New Roman" panose="02020603050405020304" pitchFamily="18" charset="0"/>
              </a:rPr>
              <a:t>, 2021)</a:t>
            </a:r>
          </a:p>
          <a:p>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Since our data is stationary, we will proceed straight to the VAR model to handle multivariate anomaly detection</a:t>
            </a:r>
          </a:p>
        </p:txBody>
      </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descr="Text&#10;&#10;Description automatically generated">
            <a:extLst>
              <a:ext uri="{FF2B5EF4-FFF2-40B4-BE49-F238E27FC236}">
                <a16:creationId xmlns:a16="http://schemas.microsoft.com/office/drawing/2014/main" id="{C09C863A-FC0B-2BCA-39F6-F65B401609F2}"/>
              </a:ext>
            </a:extLst>
          </p:cNvPr>
          <p:cNvPicPr>
            <a:picLocks noChangeAspect="1"/>
          </p:cNvPicPr>
          <p:nvPr/>
        </p:nvPicPr>
        <p:blipFill>
          <a:blip r:embed="rId3"/>
          <a:stretch>
            <a:fillRect/>
          </a:stretch>
        </p:blipFill>
        <p:spPr>
          <a:xfrm>
            <a:off x="5000751" y="542465"/>
            <a:ext cx="3746306" cy="3769186"/>
          </a:xfrm>
          <a:prstGeom prst="rect">
            <a:avLst/>
          </a:prstGeom>
        </p:spPr>
      </p:pic>
      <p:pic>
        <p:nvPicPr>
          <p:cNvPr id="5" name="Picture 4">
            <a:extLst>
              <a:ext uri="{FF2B5EF4-FFF2-40B4-BE49-F238E27FC236}">
                <a16:creationId xmlns:a16="http://schemas.microsoft.com/office/drawing/2014/main" id="{B482C497-F8DE-4046-EB18-82AF696B116C}"/>
              </a:ext>
            </a:extLst>
          </p:cNvPr>
          <p:cNvPicPr>
            <a:picLocks noChangeAspect="1"/>
          </p:cNvPicPr>
          <p:nvPr/>
        </p:nvPicPr>
        <p:blipFill>
          <a:blip r:embed="rId4"/>
          <a:stretch>
            <a:fillRect/>
          </a:stretch>
        </p:blipFill>
        <p:spPr>
          <a:xfrm>
            <a:off x="5000751" y="4365590"/>
            <a:ext cx="2016212" cy="470890"/>
          </a:xfrm>
          <a:prstGeom prst="rect">
            <a:avLst/>
          </a:prstGeom>
        </p:spPr>
      </p:pic>
      <p:sp>
        <p:nvSpPr>
          <p:cNvPr id="6" name="TextBox 5">
            <a:extLst>
              <a:ext uri="{FF2B5EF4-FFF2-40B4-BE49-F238E27FC236}">
                <a16:creationId xmlns:a16="http://schemas.microsoft.com/office/drawing/2014/main" id="{593E33B0-0A07-B922-8FBF-4B767EC17BD7}"/>
              </a:ext>
            </a:extLst>
          </p:cNvPr>
          <p:cNvSpPr txBox="1"/>
          <p:nvPr/>
        </p:nvSpPr>
        <p:spPr>
          <a:xfrm>
            <a:off x="7074594" y="4354814"/>
            <a:ext cx="1783656"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This means that there were 66 anomalies detected.</a:t>
            </a:r>
          </a:p>
        </p:txBody>
      </p:sp>
    </p:spTree>
    <p:extLst>
      <p:ext uri="{BB962C8B-B14F-4D97-AF65-F5344CB8AC3E}">
        <p14:creationId xmlns:p14="http://schemas.microsoft.com/office/powerpoint/2010/main" val="221237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8E33C0E-2625-4EBB-2605-65675D99E95D}"/>
              </a:ext>
            </a:extLst>
          </p:cNvPr>
          <p:cNvSpPr txBox="1"/>
          <p:nvPr/>
        </p:nvSpPr>
        <p:spPr>
          <a:xfrm>
            <a:off x="563249" y="2126298"/>
            <a:ext cx="3849428" cy="120032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Granger’s Causality Test</a:t>
            </a:r>
          </a:p>
          <a:p>
            <a:r>
              <a:rPr lang="en-US" sz="1000" dirty="0">
                <a:latin typeface="Times New Roman" panose="02020603050405020304" pitchFamily="18" charset="0"/>
                <a:cs typeface="Times New Roman" panose="02020603050405020304" pitchFamily="18" charset="0"/>
              </a:rPr>
              <a:t>The Granger Causality test is used to determine whether or not one time series is useful for forecasting another.</a:t>
            </a:r>
          </a:p>
          <a:p>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This can be used to determine whether the Temperature and RH time series are useful for forecasting the different gases.</a:t>
            </a:r>
          </a:p>
          <a:p>
            <a:endParaRPr lang="en-US" sz="1000" dirty="0">
              <a:latin typeface="Times New Roman" panose="02020603050405020304" pitchFamily="18" charset="0"/>
              <a:cs typeface="Times New Roman" panose="02020603050405020304" pitchFamily="18" charset="0"/>
            </a:endParaRPr>
          </a:p>
        </p:txBody>
      </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Text&#10;&#10;Description automatically generated">
            <a:extLst>
              <a:ext uri="{FF2B5EF4-FFF2-40B4-BE49-F238E27FC236}">
                <a16:creationId xmlns:a16="http://schemas.microsoft.com/office/drawing/2014/main" id="{43D6AA57-659E-2B25-F27A-2D6A0818D6AD}"/>
              </a:ext>
            </a:extLst>
          </p:cNvPr>
          <p:cNvPicPr>
            <a:picLocks noChangeAspect="1"/>
          </p:cNvPicPr>
          <p:nvPr/>
        </p:nvPicPr>
        <p:blipFill>
          <a:blip r:embed="rId3"/>
          <a:stretch>
            <a:fillRect/>
          </a:stretch>
        </p:blipFill>
        <p:spPr>
          <a:xfrm>
            <a:off x="4788473" y="1553296"/>
            <a:ext cx="3792278" cy="2140278"/>
          </a:xfrm>
          <a:prstGeom prst="rect">
            <a:avLst/>
          </a:prstGeom>
        </p:spPr>
      </p:pic>
    </p:spTree>
    <p:extLst>
      <p:ext uri="{BB962C8B-B14F-4D97-AF65-F5344CB8AC3E}">
        <p14:creationId xmlns:p14="http://schemas.microsoft.com/office/powerpoint/2010/main" val="106173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pic>
        <p:nvPicPr>
          <p:cNvPr id="8" name="Picture 7">
            <a:extLst>
              <a:ext uri="{FF2B5EF4-FFF2-40B4-BE49-F238E27FC236}">
                <a16:creationId xmlns:a16="http://schemas.microsoft.com/office/drawing/2014/main" id="{43C41FCC-A20F-2012-BB5C-C6C5C9D9BCC2}"/>
              </a:ext>
            </a:extLst>
          </p:cNvPr>
          <p:cNvPicPr>
            <a:picLocks noChangeAspect="1"/>
          </p:cNvPicPr>
          <p:nvPr/>
        </p:nvPicPr>
        <p:blipFill>
          <a:blip r:embed="rId3"/>
          <a:stretch>
            <a:fillRect/>
          </a:stretch>
        </p:blipFill>
        <p:spPr>
          <a:xfrm>
            <a:off x="5063436" y="575324"/>
            <a:ext cx="3491244" cy="1697976"/>
          </a:xfrm>
          <a:prstGeom prst="rect">
            <a:avLst/>
          </a:prstGeom>
        </p:spPr>
      </p:pic>
      <p:sp>
        <p:nvSpPr>
          <p:cNvPr id="5" name="TextBox 4">
            <a:extLst>
              <a:ext uri="{FF2B5EF4-FFF2-40B4-BE49-F238E27FC236}">
                <a16:creationId xmlns:a16="http://schemas.microsoft.com/office/drawing/2014/main" id="{3F653B98-0157-92E7-7E4F-B2C691A42F36}"/>
              </a:ext>
            </a:extLst>
          </p:cNvPr>
          <p:cNvSpPr txBox="1"/>
          <p:nvPr/>
        </p:nvSpPr>
        <p:spPr>
          <a:xfrm>
            <a:off x="79313" y="441561"/>
            <a:ext cx="8492357" cy="4478149"/>
          </a:xfrm>
          <a:prstGeom prst="rect">
            <a:avLst/>
          </a:prstGeom>
          <a:noFill/>
        </p:spPr>
        <p:txBody>
          <a:bodyPr wrap="square" rtlCol="0">
            <a:spAutoFit/>
          </a:bodyPr>
          <a:lstStyle/>
          <a:p>
            <a:pPr algn="just"/>
            <a:r>
              <a:rPr lang="en-US" sz="950" dirty="0">
                <a:latin typeface="Times New Roman" panose="02020603050405020304" pitchFamily="18" charset="0"/>
                <a:cs typeface="Times New Roman" panose="02020603050405020304" pitchFamily="18" charset="0"/>
              </a:rPr>
              <a:t>Analysis:</a:t>
            </a:r>
          </a:p>
          <a:p>
            <a:pPr algn="just"/>
            <a:r>
              <a:rPr lang="en-US" sz="950" dirty="0">
                <a:latin typeface="Times New Roman" panose="02020603050405020304" pitchFamily="18" charset="0"/>
                <a:cs typeface="Times New Roman" panose="02020603050405020304" pitchFamily="18" charset="0"/>
              </a:rPr>
              <a:t>We can observe that Temperature Granger causes:</a:t>
            </a:r>
          </a:p>
          <a:p>
            <a:pPr algn="just"/>
            <a:r>
              <a:rPr lang="en-US" sz="950" dirty="0">
                <a:latin typeface="Times New Roman" panose="02020603050405020304" pitchFamily="18" charset="0"/>
                <a:cs typeface="Times New Roman" panose="02020603050405020304" pitchFamily="18" charset="0"/>
              </a:rPr>
              <a:t>1. Relative Humidity</a:t>
            </a:r>
          </a:p>
          <a:p>
            <a:pPr algn="just"/>
            <a:r>
              <a:rPr lang="en-US" sz="950" dirty="0">
                <a:latin typeface="Times New Roman" panose="02020603050405020304" pitchFamily="18" charset="0"/>
                <a:cs typeface="Times New Roman" panose="02020603050405020304" pitchFamily="18" charset="0"/>
              </a:rPr>
              <a:t>2. CO Amount</a:t>
            </a:r>
          </a:p>
          <a:p>
            <a:pPr algn="just"/>
            <a:r>
              <a:rPr lang="en-US" sz="950" dirty="0">
                <a:latin typeface="Times New Roman" panose="02020603050405020304" pitchFamily="18" charset="0"/>
                <a:cs typeface="Times New Roman" panose="02020603050405020304" pitchFamily="18" charset="0"/>
              </a:rPr>
              <a:t>3. HC Amount</a:t>
            </a:r>
          </a:p>
          <a:p>
            <a:pPr algn="just"/>
            <a:r>
              <a:rPr lang="en-US" sz="950" dirty="0">
                <a:latin typeface="Times New Roman" panose="02020603050405020304" pitchFamily="18" charset="0"/>
                <a:cs typeface="Times New Roman" panose="02020603050405020304" pitchFamily="18" charset="0"/>
              </a:rPr>
              <a:t>4. O3 Amount</a:t>
            </a:r>
          </a:p>
          <a:p>
            <a:pPr algn="just"/>
            <a:endParaRPr lang="en-US" sz="950" dirty="0">
              <a:latin typeface="Times New Roman" panose="02020603050405020304" pitchFamily="18" charset="0"/>
              <a:cs typeface="Times New Roman" panose="02020603050405020304" pitchFamily="18" charset="0"/>
            </a:endParaRPr>
          </a:p>
          <a:p>
            <a:pPr algn="just"/>
            <a:r>
              <a:rPr lang="en-US" sz="950" dirty="0">
                <a:latin typeface="Times New Roman" panose="02020603050405020304" pitchFamily="18" charset="0"/>
                <a:cs typeface="Times New Roman" panose="02020603050405020304" pitchFamily="18" charset="0"/>
              </a:rPr>
              <a:t>We can also observe Relative Humidity Granger Causes:</a:t>
            </a:r>
          </a:p>
          <a:p>
            <a:pPr algn="just"/>
            <a:r>
              <a:rPr lang="en-US" sz="950" dirty="0">
                <a:latin typeface="Times New Roman" panose="02020603050405020304" pitchFamily="18" charset="0"/>
                <a:cs typeface="Times New Roman" panose="02020603050405020304" pitchFamily="18" charset="0"/>
              </a:rPr>
              <a:t>1. CO Amount</a:t>
            </a:r>
          </a:p>
          <a:p>
            <a:pPr algn="just"/>
            <a:r>
              <a:rPr lang="en-US" sz="950" dirty="0">
                <a:latin typeface="Times New Roman" panose="02020603050405020304" pitchFamily="18" charset="0"/>
                <a:cs typeface="Times New Roman" panose="02020603050405020304" pitchFamily="18" charset="0"/>
              </a:rPr>
              <a:t>2. HC Amount</a:t>
            </a:r>
          </a:p>
          <a:p>
            <a:pPr algn="just"/>
            <a:r>
              <a:rPr lang="en-US" sz="950" dirty="0">
                <a:latin typeface="Times New Roman" panose="02020603050405020304" pitchFamily="18" charset="0"/>
                <a:cs typeface="Times New Roman" panose="02020603050405020304" pitchFamily="18" charset="0"/>
              </a:rPr>
              <a:t>3. O3 Amount</a:t>
            </a:r>
          </a:p>
          <a:p>
            <a:pPr algn="just"/>
            <a:endParaRPr lang="en-US" sz="950" dirty="0">
              <a:latin typeface="Times New Roman" panose="02020603050405020304" pitchFamily="18" charset="0"/>
              <a:cs typeface="Times New Roman" panose="02020603050405020304" pitchFamily="18" charset="0"/>
            </a:endParaRPr>
          </a:p>
          <a:p>
            <a:pPr algn="just"/>
            <a:r>
              <a:rPr lang="en-US" sz="950" dirty="0">
                <a:latin typeface="Times New Roman" panose="02020603050405020304" pitchFamily="18" charset="0"/>
                <a:cs typeface="Times New Roman" panose="02020603050405020304" pitchFamily="18" charset="0"/>
              </a:rPr>
              <a:t>Interesting observations are that Temperature causes Relative Humidity but the converse is not true.</a:t>
            </a:r>
          </a:p>
          <a:p>
            <a:pPr algn="just"/>
            <a:endParaRPr lang="en-US" sz="950" dirty="0">
              <a:latin typeface="Times New Roman" panose="02020603050405020304" pitchFamily="18" charset="0"/>
              <a:cs typeface="Times New Roman" panose="02020603050405020304" pitchFamily="18" charset="0"/>
            </a:endParaRPr>
          </a:p>
          <a:p>
            <a:pPr algn="just"/>
            <a:r>
              <a:rPr lang="en-US" sz="950" dirty="0">
                <a:latin typeface="Times New Roman" panose="02020603050405020304" pitchFamily="18" charset="0"/>
                <a:cs typeface="Times New Roman" panose="02020603050405020304" pitchFamily="18" charset="0"/>
              </a:rPr>
              <a:t>This may be due to the fact that the dataset given is based on an Italian City.</a:t>
            </a:r>
          </a:p>
          <a:p>
            <a:pPr algn="just"/>
            <a:endParaRPr lang="en-US" sz="950" dirty="0">
              <a:latin typeface="Times New Roman" panose="02020603050405020304" pitchFamily="18" charset="0"/>
              <a:cs typeface="Times New Roman" panose="02020603050405020304" pitchFamily="18" charset="0"/>
            </a:endParaRPr>
          </a:p>
          <a:p>
            <a:pPr algn="just"/>
            <a:r>
              <a:rPr lang="en-US" sz="950" dirty="0">
                <a:latin typeface="Times New Roman" panose="02020603050405020304" pitchFamily="18" charset="0"/>
                <a:cs typeface="Times New Roman" panose="02020603050405020304" pitchFamily="18" charset="0"/>
              </a:rPr>
              <a:t>Since Italy is surrounded by a body of water, the shortwave radiation from the Sun may hit the ocean water and cause the water to evaporate and increase the content of water </a:t>
            </a:r>
            <a:r>
              <a:rPr lang="en-US" sz="950" dirty="0" err="1">
                <a:latin typeface="Times New Roman" panose="02020603050405020304" pitchFamily="18" charset="0"/>
                <a:cs typeface="Times New Roman" panose="02020603050405020304" pitchFamily="18" charset="0"/>
              </a:rPr>
              <a:t>vapour</a:t>
            </a:r>
            <a:r>
              <a:rPr lang="en-US" sz="950" dirty="0">
                <a:latin typeface="Times New Roman" panose="02020603050405020304" pitchFamily="18" charset="0"/>
                <a:cs typeface="Times New Roman" panose="02020603050405020304" pitchFamily="18" charset="0"/>
              </a:rPr>
              <a:t> in the air. And when the temperature increases, the warmer air needs more moisture to reach its saturation point, while colder air has a much lower saturation threshold—it's relative to the current temperature. Hence, temperature causes relative humidity.</a:t>
            </a:r>
          </a:p>
          <a:p>
            <a:pPr algn="just"/>
            <a:endParaRPr lang="en-US" sz="950" dirty="0">
              <a:latin typeface="Times New Roman" panose="02020603050405020304" pitchFamily="18" charset="0"/>
              <a:cs typeface="Times New Roman" panose="02020603050405020304" pitchFamily="18" charset="0"/>
            </a:endParaRPr>
          </a:p>
          <a:p>
            <a:pPr algn="just"/>
            <a:r>
              <a:rPr lang="en-US" sz="950" dirty="0">
                <a:latin typeface="Times New Roman" panose="02020603050405020304" pitchFamily="18" charset="0"/>
                <a:cs typeface="Times New Roman" panose="02020603050405020304" pitchFamily="18" charset="0"/>
              </a:rPr>
              <a:t>We can observe a common occurrence in that NO2 is not present in either the causation of temperature or relative humidity.</a:t>
            </a:r>
          </a:p>
          <a:p>
            <a:pPr algn="just"/>
            <a:endParaRPr lang="en-US" sz="950" dirty="0">
              <a:latin typeface="Times New Roman" panose="02020603050405020304" pitchFamily="18" charset="0"/>
              <a:cs typeface="Times New Roman" panose="02020603050405020304" pitchFamily="18" charset="0"/>
            </a:endParaRPr>
          </a:p>
          <a:p>
            <a:pPr algn="just"/>
            <a:r>
              <a:rPr lang="en-US" sz="950" dirty="0">
                <a:latin typeface="Times New Roman" panose="02020603050405020304" pitchFamily="18" charset="0"/>
                <a:cs typeface="Times New Roman" panose="02020603050405020304" pitchFamily="18" charset="0"/>
              </a:rPr>
              <a:t>This is due to the fact that Nitrogen Dioxide (NO2) is actually produced by the burning of fuel. NO2 forms from emissions from cars, trucks and buses, power plants, and off-road equipment. (US EPA,OAR, 2016)</a:t>
            </a:r>
          </a:p>
          <a:p>
            <a:pPr algn="just"/>
            <a:endParaRPr lang="en-US" sz="950" dirty="0">
              <a:latin typeface="Times New Roman" panose="02020603050405020304" pitchFamily="18" charset="0"/>
              <a:cs typeface="Times New Roman" panose="02020603050405020304" pitchFamily="18" charset="0"/>
            </a:endParaRPr>
          </a:p>
          <a:p>
            <a:pPr algn="just"/>
            <a:r>
              <a:rPr lang="en-US" sz="950" dirty="0">
                <a:latin typeface="Times New Roman" panose="02020603050405020304" pitchFamily="18" charset="0"/>
                <a:cs typeface="Times New Roman" panose="02020603050405020304" pitchFamily="18" charset="0"/>
              </a:rPr>
              <a:t>However, according to a study in 2019, Chinese scientists conducted a study on the effect of temperature and relative humidity on NO2 Pollution (Negative levels of NO2 present in the air). The findings suggested that season and temperature strongly modified the adverse effects of NO2: in the cold season and on days with low temperatures, the adverse effect of NO2 on cardiovascular mortality was significantly enhanced. (Duan et al., 2019)</a:t>
            </a:r>
          </a:p>
          <a:p>
            <a:pPr algn="just"/>
            <a:endParaRPr lang="en-US" sz="950" dirty="0">
              <a:latin typeface="Times New Roman" panose="02020603050405020304" pitchFamily="18" charset="0"/>
              <a:cs typeface="Times New Roman" panose="02020603050405020304" pitchFamily="18" charset="0"/>
            </a:endParaRPr>
          </a:p>
          <a:p>
            <a:pPr algn="just"/>
            <a:r>
              <a:rPr lang="en-US" sz="950" dirty="0">
                <a:latin typeface="Times New Roman" panose="02020603050405020304" pitchFamily="18" charset="0"/>
                <a:cs typeface="Times New Roman" panose="02020603050405020304" pitchFamily="18" charset="0"/>
              </a:rPr>
              <a:t>Hence, we will depend on the findings of the model to interpret this relationship.</a:t>
            </a:r>
          </a:p>
        </p:txBody>
      </p:sp>
    </p:spTree>
    <p:extLst>
      <p:ext uri="{BB962C8B-B14F-4D97-AF65-F5344CB8AC3E}">
        <p14:creationId xmlns:p14="http://schemas.microsoft.com/office/powerpoint/2010/main" val="250711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101600" y="1435100"/>
            <a:ext cx="4387850" cy="224155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5DF6058-4032-9100-C6D2-2786287D70F8}"/>
                  </a:ext>
                </a:extLst>
              </p:cNvPr>
              <p:cNvSpPr txBox="1"/>
              <p:nvPr/>
            </p:nvSpPr>
            <p:spPr>
              <a:xfrm>
                <a:off x="4754880" y="1280160"/>
                <a:ext cx="3973008" cy="249299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We can observe from the boxplot that the number of outlier values for Temperature and Humidity are only to the left of their respective plots, whereas the number of outlier values for the value of the gases exist on both ends of the plots. This means that the outlier values are below the minimum value allowed by the whisker.</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This minimum value is calculated by taking:  </a:t>
                </a:r>
                <a14:m>
                  <m:oMath xmlns:m="http://schemas.openxmlformats.org/officeDocument/2006/math">
                    <m:r>
                      <a:rPr lang="en-SG" sz="1200" b="0" i="1" smtClean="0">
                        <a:latin typeface="Cambria Math" panose="02040503050406030204" pitchFamily="18" charset="0"/>
                        <a:cs typeface="Times New Roman" panose="02020603050405020304" pitchFamily="18" charset="0"/>
                      </a:rPr>
                      <m:t>𝑄</m:t>
                    </m:r>
                    <m:r>
                      <a:rPr lang="en-SG" sz="1200" b="0" i="1" smtClean="0">
                        <a:latin typeface="Cambria Math" panose="02040503050406030204" pitchFamily="18" charset="0"/>
                        <a:cs typeface="Times New Roman" panose="02020603050405020304" pitchFamily="18" charset="0"/>
                      </a:rPr>
                      <m:t>1−1.5∗</m:t>
                    </m:r>
                    <m:r>
                      <a:rPr lang="en-SG" sz="1200" b="0" i="1" smtClean="0">
                        <a:latin typeface="Cambria Math" panose="02040503050406030204" pitchFamily="18" charset="0"/>
                        <a:cs typeface="Times New Roman" panose="02020603050405020304" pitchFamily="18" charset="0"/>
                      </a:rPr>
                      <m:t>𝐼𝑄𝑅</m:t>
                    </m:r>
                  </m:oMath>
                </a14:m>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This may be due to the fact that these extremely low values are actually substitutes for missing values, and hence, we will get rid of them.</a:t>
                </a:r>
              </a:p>
              <a:p>
                <a:endParaRPr lang="en-US" sz="1200" dirty="0">
                  <a:latin typeface="Times New Roman" panose="02020603050405020304" pitchFamily="18" charset="0"/>
                  <a:cs typeface="Times New Roman" panose="02020603050405020304" pitchFamily="18" charset="0"/>
                </a:endParaRPr>
              </a:p>
            </p:txBody>
          </p:sp>
        </mc:Choice>
        <mc:Fallback>
          <p:sp>
            <p:nvSpPr>
              <p:cNvPr id="18" name="TextBox 17">
                <a:extLst>
                  <a:ext uri="{FF2B5EF4-FFF2-40B4-BE49-F238E27FC236}">
                    <a16:creationId xmlns:a16="http://schemas.microsoft.com/office/drawing/2014/main" id="{D5DF6058-4032-9100-C6D2-2786287D70F8}"/>
                  </a:ext>
                </a:extLst>
              </p:cNvPr>
              <p:cNvSpPr txBox="1">
                <a:spLocks noRot="1" noChangeAspect="1" noMove="1" noResize="1" noEditPoints="1" noAdjustHandles="1" noChangeArrowheads="1" noChangeShapeType="1" noTextEdit="1"/>
              </p:cNvSpPr>
              <p:nvPr/>
            </p:nvSpPr>
            <p:spPr>
              <a:xfrm>
                <a:off x="4754880" y="1280160"/>
                <a:ext cx="3973008" cy="2492990"/>
              </a:xfrm>
              <a:prstGeom prst="rect">
                <a:avLst/>
              </a:prstGeom>
              <a:blipFill>
                <a:blip r:embed="rId3"/>
                <a:stretch>
                  <a:fillRect r="-460"/>
                </a:stretch>
              </a:blipFill>
            </p:spPr>
            <p:txBody>
              <a:bodyPr/>
              <a:lstStyle/>
              <a:p>
                <a:r>
                  <a:rPr lang="en-GB">
                    <a:noFill/>
                  </a:rPr>
                  <a:t> </a:t>
                </a:r>
              </a:p>
            </p:txBody>
          </p:sp>
        </mc:Fallback>
      </mc:AlternateContent>
      <p:sp>
        <p:nvSpPr>
          <p:cNvPr id="21" name="Google Shape;254;p31">
            <a:extLst>
              <a:ext uri="{FF2B5EF4-FFF2-40B4-BE49-F238E27FC236}">
                <a16:creationId xmlns:a16="http://schemas.microsoft.com/office/drawing/2014/main" id="{EA20EC3D-7708-154A-6E4F-6CA45BC0BDA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36B9E150-76B7-2746-144A-C4F27F5C52A1}"/>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a:extLst>
              <a:ext uri="{FF2B5EF4-FFF2-40B4-BE49-F238E27FC236}">
                <a16:creationId xmlns:a16="http://schemas.microsoft.com/office/drawing/2014/main" id="{C09ADA3F-9394-B663-F426-B724E4109D43}"/>
              </a:ext>
            </a:extLst>
          </p:cNvPr>
          <p:cNvPicPr>
            <a:picLocks noChangeAspect="1"/>
          </p:cNvPicPr>
          <p:nvPr/>
        </p:nvPicPr>
        <p:blipFill>
          <a:blip r:embed="rId4"/>
          <a:stretch>
            <a:fillRect/>
          </a:stretch>
        </p:blipFill>
        <p:spPr>
          <a:xfrm>
            <a:off x="172573" y="1535064"/>
            <a:ext cx="4262267" cy="2073371"/>
          </a:xfrm>
          <a:prstGeom prst="rect">
            <a:avLst/>
          </a:prstGeom>
        </p:spPr>
      </p:pic>
    </p:spTree>
    <p:extLst>
      <p:ext uri="{BB962C8B-B14F-4D97-AF65-F5344CB8AC3E}">
        <p14:creationId xmlns:p14="http://schemas.microsoft.com/office/powerpoint/2010/main" val="1807948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101600" y="874906"/>
            <a:ext cx="5022850" cy="3873232"/>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5295028" y="1877060"/>
            <a:ext cx="3432860" cy="1723549"/>
          </a:xfrm>
          <a:prstGeom prst="rect">
            <a:avLst/>
          </a:prstGeom>
          <a:noFill/>
        </p:spPr>
        <p:txBody>
          <a:bodyPr wrap="square" rtlCol="0">
            <a:spAutoFit/>
          </a:bodyPr>
          <a:lstStyle/>
          <a:p>
            <a:pPr marR="0" algn="l" rtl="0">
              <a:spcBef>
                <a:spcPts val="0"/>
              </a:spcBef>
              <a:spcAft>
                <a:spcPts val="0"/>
              </a:spcAft>
            </a:pPr>
            <a:r>
              <a:rPr lang="en-US" sz="12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Additionally, when we </a:t>
            </a:r>
            <a:r>
              <a:rPr lang="en-US" sz="1200" b="0" i="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analyse</a:t>
            </a:r>
            <a:r>
              <a:rPr lang="en-US" sz="12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the shapes of the graphs for the value of each gas, we can see that the shapes of CO and HC are similar to each other, whereas the shapes of NO2 and O3 are different.</a:t>
            </a:r>
          </a:p>
          <a:p>
            <a:pPr marR="0" algn="l" rtl="0">
              <a:spcBef>
                <a:spcPts val="0"/>
              </a:spcBef>
              <a:spcAft>
                <a:spcPts val="0"/>
              </a:spcAft>
            </a:pPr>
            <a:endParaRPr lang="en-US" sz="1200" dirty="0">
              <a:latin typeface="Times New Roman" panose="02020603050405020304" pitchFamily="18" charset="0"/>
              <a:ea typeface="Arial" panose="020B0604020202020204" pitchFamily="34" charset="0"/>
              <a:cs typeface="Times New Roman" panose="02020603050405020304" pitchFamily="18" charset="0"/>
            </a:endParaRPr>
          </a:p>
          <a:p>
            <a:pPr marR="0" algn="l" rtl="0">
              <a:spcBef>
                <a:spcPts val="0"/>
              </a:spcBef>
              <a:spcAft>
                <a:spcPts val="0"/>
              </a:spcAft>
            </a:pPr>
            <a:r>
              <a:rPr lang="en-US" sz="1200" b="0" i="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This may be due to the different factors that are responsible for the production of these gases. We will dive deeper into this later.</a:t>
            </a:r>
            <a:endParaRPr lang="en-GB" sz="1100" dirty="0">
              <a:effectLst/>
            </a:endParaRPr>
          </a:p>
          <a:p>
            <a:endParaRPr lang="en-US" sz="1000" dirty="0">
              <a:latin typeface="Times New Roman" panose="02020603050405020304" pitchFamily="18" charset="0"/>
              <a:cs typeface="Times New Roman" panose="02020603050405020304" pitchFamily="18" charset="0"/>
            </a:endParaRPr>
          </a:p>
        </p:txBody>
      </p:sp>
      <p:sp>
        <p:nvSpPr>
          <p:cNvPr id="21" name="Google Shape;254;p31">
            <a:extLst>
              <a:ext uri="{FF2B5EF4-FFF2-40B4-BE49-F238E27FC236}">
                <a16:creationId xmlns:a16="http://schemas.microsoft.com/office/drawing/2014/main" id="{EA20EC3D-7708-154A-6E4F-6CA45BC0BDA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36B9E150-76B7-2746-144A-C4F27F5C52A1}"/>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a:extLst>
              <a:ext uri="{FF2B5EF4-FFF2-40B4-BE49-F238E27FC236}">
                <a16:creationId xmlns:a16="http://schemas.microsoft.com/office/drawing/2014/main" id="{57C84D2B-9C21-5B16-2BFF-920C7BA543D0}"/>
              </a:ext>
            </a:extLst>
          </p:cNvPr>
          <p:cNvPicPr>
            <a:picLocks noChangeAspect="1"/>
          </p:cNvPicPr>
          <p:nvPr/>
        </p:nvPicPr>
        <p:blipFill>
          <a:blip r:embed="rId3"/>
          <a:stretch>
            <a:fillRect/>
          </a:stretch>
        </p:blipFill>
        <p:spPr>
          <a:xfrm>
            <a:off x="154168" y="992500"/>
            <a:ext cx="4876230" cy="3638044"/>
          </a:xfrm>
          <a:prstGeom prst="rect">
            <a:avLst/>
          </a:prstGeom>
        </p:spPr>
      </p:pic>
    </p:spTree>
    <p:extLst>
      <p:ext uri="{BB962C8B-B14F-4D97-AF65-F5344CB8AC3E}">
        <p14:creationId xmlns:p14="http://schemas.microsoft.com/office/powerpoint/2010/main" val="1641803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33667" y="307171"/>
            <a:ext cx="514758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Handling Missing Data</a:t>
            </a:r>
            <a:endParaRPr dirty="0"/>
          </a:p>
        </p:txBody>
      </p:sp>
      <p:sp>
        <p:nvSpPr>
          <p:cNvPr id="627" name="Google Shape;627;p45"/>
          <p:cNvSpPr txBox="1">
            <a:spLocks noGrp="1"/>
          </p:cNvSpPr>
          <p:nvPr>
            <p:ph type="subTitle" idx="1"/>
          </p:nvPr>
        </p:nvSpPr>
        <p:spPr>
          <a:xfrm>
            <a:off x="33665" y="1033996"/>
            <a:ext cx="4790211" cy="72427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We remove the rows of Relative Humidity if RH is &lt; 0, and since the dataset is sourced from an Italian city, we know that the average lowest temperature in an Italian city is -30 degrees Celsius, we remove the rows of temperature if it is &lt; 30</a:t>
            </a:r>
          </a:p>
        </p:txBody>
      </p:sp>
      <p:sp>
        <p:nvSpPr>
          <p:cNvPr id="630" name="Google Shape;630;p45"/>
          <p:cNvSpPr/>
          <p:nvPr/>
        </p:nvSpPr>
        <p:spPr>
          <a:xfrm>
            <a:off x="5295028" y="444278"/>
            <a:ext cx="3752850" cy="4357116"/>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CC6298FD-A0E8-DF32-52F4-9A7AC450776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A91E77BA-AAAF-CA22-EB0E-059C0FDEE9B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descr="Text&#10;&#10;Description automatically generated">
            <a:extLst>
              <a:ext uri="{FF2B5EF4-FFF2-40B4-BE49-F238E27FC236}">
                <a16:creationId xmlns:a16="http://schemas.microsoft.com/office/drawing/2014/main" id="{3E3AC6E0-9C80-EC58-B1E4-ACB3B1FC444A}"/>
              </a:ext>
            </a:extLst>
          </p:cNvPr>
          <p:cNvPicPr>
            <a:picLocks noChangeAspect="1"/>
          </p:cNvPicPr>
          <p:nvPr/>
        </p:nvPicPr>
        <p:blipFill>
          <a:blip r:embed="rId3"/>
          <a:stretch>
            <a:fillRect/>
          </a:stretch>
        </p:blipFill>
        <p:spPr>
          <a:xfrm>
            <a:off x="5404581" y="589178"/>
            <a:ext cx="3532300" cy="4097324"/>
          </a:xfrm>
          <a:prstGeom prst="rect">
            <a:avLst/>
          </a:prstGeom>
        </p:spPr>
      </p:pic>
      <p:pic>
        <p:nvPicPr>
          <p:cNvPr id="6" name="Picture 5">
            <a:extLst>
              <a:ext uri="{FF2B5EF4-FFF2-40B4-BE49-F238E27FC236}">
                <a16:creationId xmlns:a16="http://schemas.microsoft.com/office/drawing/2014/main" id="{DB783308-4D39-BA68-86C1-0214E90997FA}"/>
              </a:ext>
            </a:extLst>
          </p:cNvPr>
          <p:cNvPicPr>
            <a:picLocks noChangeAspect="1"/>
          </p:cNvPicPr>
          <p:nvPr/>
        </p:nvPicPr>
        <p:blipFill>
          <a:blip r:embed="rId4"/>
          <a:stretch>
            <a:fillRect/>
          </a:stretch>
        </p:blipFill>
        <p:spPr>
          <a:xfrm>
            <a:off x="548285" y="1796444"/>
            <a:ext cx="3760970" cy="2890058"/>
          </a:xfrm>
          <a:prstGeom prst="rect">
            <a:avLst/>
          </a:prstGeom>
        </p:spPr>
      </p:pic>
    </p:spTree>
    <p:extLst>
      <p:ext uri="{BB962C8B-B14F-4D97-AF65-F5344CB8AC3E}">
        <p14:creationId xmlns:p14="http://schemas.microsoft.com/office/powerpoint/2010/main" val="1043138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05469" y="583984"/>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Imputing</a:t>
            </a:r>
            <a:br>
              <a:rPr lang="en" dirty="0"/>
            </a:br>
            <a:r>
              <a:rPr lang="en" dirty="0"/>
              <a:t>Data</a:t>
            </a:r>
            <a:endParaRPr dirty="0"/>
          </a:p>
        </p:txBody>
      </p:sp>
      <p:sp>
        <p:nvSpPr>
          <p:cNvPr id="627" name="Google Shape;627;p45"/>
          <p:cNvSpPr txBox="1">
            <a:spLocks noGrp="1"/>
          </p:cNvSpPr>
          <p:nvPr>
            <p:ph type="subTitle" idx="1"/>
          </p:nvPr>
        </p:nvSpPr>
        <p:spPr>
          <a:xfrm>
            <a:off x="205468" y="1758858"/>
            <a:ext cx="2983321" cy="28180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Imputing Time Series Data with using different methods found in scikit library</a:t>
            </a:r>
          </a:p>
          <a:p>
            <a:pPr marL="0" lvl="0" indent="0" algn="just" rtl="0">
              <a:spcBef>
                <a:spcPts val="0"/>
              </a:spcBef>
              <a:spcAft>
                <a:spcPts val="0"/>
              </a:spcAft>
              <a:buNone/>
            </a:pPr>
            <a:r>
              <a:rPr lang="en-US" sz="1100" dirty="0"/>
              <a:t>Methods:</a:t>
            </a:r>
          </a:p>
          <a:p>
            <a:pPr marL="171450" lvl="0" indent="-171450" algn="just" rtl="0">
              <a:spcBef>
                <a:spcPts val="0"/>
              </a:spcBef>
              <a:spcAft>
                <a:spcPts val="0"/>
              </a:spcAft>
              <a:buFontTx/>
              <a:buChar char="-"/>
            </a:pPr>
            <a:r>
              <a:rPr lang="en-US" sz="1100" dirty="0"/>
              <a:t>Mean imputation</a:t>
            </a:r>
          </a:p>
          <a:p>
            <a:pPr marL="171450" lvl="0" indent="-171450" algn="just" rtl="0">
              <a:spcBef>
                <a:spcPts val="0"/>
              </a:spcBef>
              <a:spcAft>
                <a:spcPts val="0"/>
              </a:spcAft>
              <a:buFontTx/>
              <a:buChar char="-"/>
            </a:pPr>
            <a:r>
              <a:rPr lang="en-US" sz="1100" dirty="0"/>
              <a:t>Median imputation</a:t>
            </a:r>
          </a:p>
          <a:p>
            <a:pPr marL="171450" lvl="0" indent="-171450" algn="just" rtl="0">
              <a:spcBef>
                <a:spcPts val="0"/>
              </a:spcBef>
              <a:spcAft>
                <a:spcPts val="0"/>
              </a:spcAft>
              <a:buFontTx/>
              <a:buChar char="-"/>
            </a:pPr>
            <a:r>
              <a:rPr lang="en-US" sz="1100" dirty="0"/>
              <a:t>Last Observation Carried Forward(LOCF)</a:t>
            </a:r>
          </a:p>
          <a:p>
            <a:pPr marL="171450" lvl="0" indent="-171450" algn="just" rtl="0">
              <a:spcBef>
                <a:spcPts val="0"/>
              </a:spcBef>
              <a:spcAft>
                <a:spcPts val="0"/>
              </a:spcAft>
              <a:buFontTx/>
              <a:buChar char="-"/>
            </a:pPr>
            <a:r>
              <a:rPr lang="en-US" sz="1100" dirty="0"/>
              <a:t>Next Observation Carried Backward(NOCB)</a:t>
            </a:r>
          </a:p>
          <a:p>
            <a:pPr marL="171450" lvl="0" indent="-171450" algn="just" rtl="0">
              <a:spcBef>
                <a:spcPts val="0"/>
              </a:spcBef>
              <a:spcAft>
                <a:spcPts val="0"/>
              </a:spcAft>
              <a:buFontTx/>
              <a:buChar char="-"/>
            </a:pPr>
            <a:r>
              <a:rPr lang="en-US" sz="1100" dirty="0"/>
              <a:t>Linear interpolation (rolling window)</a:t>
            </a:r>
          </a:p>
          <a:p>
            <a:pPr marL="171450" lvl="0" indent="-171450" algn="just" rtl="0">
              <a:spcBef>
                <a:spcPts val="0"/>
              </a:spcBef>
              <a:spcAft>
                <a:spcPts val="0"/>
              </a:spcAft>
              <a:buFontTx/>
              <a:buChar char="-"/>
            </a:pPr>
            <a:r>
              <a:rPr lang="en-US" sz="1100" dirty="0"/>
              <a:t>Spline interpolation (polynomial interpolation)</a:t>
            </a:r>
          </a:p>
        </p:txBody>
      </p:sp>
      <p:sp>
        <p:nvSpPr>
          <p:cNvPr id="630" name="Google Shape;630;p45"/>
          <p:cNvSpPr/>
          <p:nvPr/>
        </p:nvSpPr>
        <p:spPr>
          <a:xfrm>
            <a:off x="3568701" y="498384"/>
            <a:ext cx="5259976" cy="3984716"/>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CC6298FD-A0E8-DF32-52F4-9A7AC450776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A91E77BA-AAAF-CA22-EB0E-059C0FDEE9B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a:extLst>
              <a:ext uri="{FF2B5EF4-FFF2-40B4-BE49-F238E27FC236}">
                <a16:creationId xmlns:a16="http://schemas.microsoft.com/office/drawing/2014/main" id="{F92ADB3E-A0AE-664F-82AD-1D95D6E9AAF3}"/>
              </a:ext>
            </a:extLst>
          </p:cNvPr>
          <p:cNvPicPr>
            <a:picLocks noChangeAspect="1"/>
          </p:cNvPicPr>
          <p:nvPr/>
        </p:nvPicPr>
        <p:blipFill>
          <a:blip r:embed="rId3"/>
          <a:stretch>
            <a:fillRect/>
          </a:stretch>
        </p:blipFill>
        <p:spPr>
          <a:xfrm>
            <a:off x="3687209" y="597084"/>
            <a:ext cx="5057716" cy="3759016"/>
          </a:xfrm>
          <a:prstGeom prst="rect">
            <a:avLst/>
          </a:prstGeom>
        </p:spPr>
      </p:pic>
    </p:spTree>
    <p:extLst>
      <p:ext uri="{BB962C8B-B14F-4D97-AF65-F5344CB8AC3E}">
        <p14:creationId xmlns:p14="http://schemas.microsoft.com/office/powerpoint/2010/main" val="64176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05469" y="583984"/>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Imputing</a:t>
            </a:r>
            <a:br>
              <a:rPr lang="en" dirty="0"/>
            </a:br>
            <a:r>
              <a:rPr lang="en" dirty="0"/>
              <a:t>Data</a:t>
            </a:r>
            <a:endParaRPr dirty="0"/>
          </a:p>
        </p:txBody>
      </p:sp>
      <p:sp>
        <p:nvSpPr>
          <p:cNvPr id="627" name="Google Shape;627;p45"/>
          <p:cNvSpPr txBox="1">
            <a:spLocks noGrp="1"/>
          </p:cNvSpPr>
          <p:nvPr>
            <p:ph type="subTitle" idx="1"/>
          </p:nvPr>
        </p:nvSpPr>
        <p:spPr>
          <a:xfrm>
            <a:off x="205468" y="1758858"/>
            <a:ext cx="2983321" cy="28180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Imputing Time Series Data with using different methods found in scikit library</a:t>
            </a:r>
          </a:p>
          <a:p>
            <a:pPr marL="0" lvl="0" indent="0" algn="just" rtl="0">
              <a:spcBef>
                <a:spcPts val="0"/>
              </a:spcBef>
              <a:spcAft>
                <a:spcPts val="0"/>
              </a:spcAft>
              <a:buNone/>
            </a:pPr>
            <a:r>
              <a:rPr lang="en-US" sz="1100" dirty="0"/>
              <a:t>Methods:</a:t>
            </a:r>
          </a:p>
          <a:p>
            <a:pPr marL="171450" lvl="0" indent="-171450" algn="just" rtl="0">
              <a:spcBef>
                <a:spcPts val="0"/>
              </a:spcBef>
              <a:spcAft>
                <a:spcPts val="0"/>
              </a:spcAft>
              <a:buFontTx/>
              <a:buChar char="-"/>
            </a:pPr>
            <a:r>
              <a:rPr lang="en-US" sz="1100" dirty="0"/>
              <a:t>Mean imputation</a:t>
            </a:r>
          </a:p>
          <a:p>
            <a:pPr marL="171450" lvl="0" indent="-171450" algn="just" rtl="0">
              <a:spcBef>
                <a:spcPts val="0"/>
              </a:spcBef>
              <a:spcAft>
                <a:spcPts val="0"/>
              </a:spcAft>
              <a:buFontTx/>
              <a:buChar char="-"/>
            </a:pPr>
            <a:r>
              <a:rPr lang="en-US" sz="1100" dirty="0"/>
              <a:t>Median imputation</a:t>
            </a:r>
          </a:p>
          <a:p>
            <a:pPr marL="171450" lvl="0" indent="-171450" algn="just" rtl="0">
              <a:spcBef>
                <a:spcPts val="0"/>
              </a:spcBef>
              <a:spcAft>
                <a:spcPts val="0"/>
              </a:spcAft>
              <a:buFontTx/>
              <a:buChar char="-"/>
            </a:pPr>
            <a:r>
              <a:rPr lang="en-US" sz="1100" dirty="0"/>
              <a:t>Last Observation Carried Forward(LOCF)</a:t>
            </a:r>
          </a:p>
          <a:p>
            <a:pPr marL="171450" lvl="0" indent="-171450" algn="just" rtl="0">
              <a:spcBef>
                <a:spcPts val="0"/>
              </a:spcBef>
              <a:spcAft>
                <a:spcPts val="0"/>
              </a:spcAft>
              <a:buFontTx/>
              <a:buChar char="-"/>
            </a:pPr>
            <a:r>
              <a:rPr lang="en-US" sz="1100" dirty="0"/>
              <a:t>Next Observation Carried Backward(NOCB)</a:t>
            </a:r>
          </a:p>
          <a:p>
            <a:pPr marL="171450" lvl="0" indent="-171450" algn="just" rtl="0">
              <a:spcBef>
                <a:spcPts val="0"/>
              </a:spcBef>
              <a:spcAft>
                <a:spcPts val="0"/>
              </a:spcAft>
              <a:buFontTx/>
              <a:buChar char="-"/>
            </a:pPr>
            <a:r>
              <a:rPr lang="en-US" sz="1100" dirty="0"/>
              <a:t>Linear interpolation (rolling window)</a:t>
            </a:r>
          </a:p>
          <a:p>
            <a:pPr marL="171450" lvl="0" indent="-171450" algn="just" rtl="0">
              <a:spcBef>
                <a:spcPts val="0"/>
              </a:spcBef>
              <a:spcAft>
                <a:spcPts val="0"/>
              </a:spcAft>
              <a:buFontTx/>
              <a:buChar char="-"/>
            </a:pPr>
            <a:r>
              <a:rPr lang="en-US" sz="1100" dirty="0"/>
              <a:t>Spline interpolation (polynomial interpolation)</a:t>
            </a:r>
          </a:p>
        </p:txBody>
      </p:sp>
      <p:sp>
        <p:nvSpPr>
          <p:cNvPr id="630" name="Google Shape;630;p45"/>
          <p:cNvSpPr/>
          <p:nvPr/>
        </p:nvSpPr>
        <p:spPr>
          <a:xfrm>
            <a:off x="3549650" y="617072"/>
            <a:ext cx="5111750" cy="401207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CC6298FD-A0E8-DF32-52F4-9A7AC450776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A91E77BA-AAAF-CA22-EB0E-059C0FDEE9B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8" name="Picture 7">
            <a:extLst>
              <a:ext uri="{FF2B5EF4-FFF2-40B4-BE49-F238E27FC236}">
                <a16:creationId xmlns:a16="http://schemas.microsoft.com/office/drawing/2014/main" id="{014499FD-F638-7002-AED0-CD9D46DA7B48}"/>
              </a:ext>
            </a:extLst>
          </p:cNvPr>
          <p:cNvPicPr>
            <a:picLocks noChangeAspect="1"/>
          </p:cNvPicPr>
          <p:nvPr/>
        </p:nvPicPr>
        <p:blipFill>
          <a:blip r:embed="rId3"/>
          <a:stretch>
            <a:fillRect/>
          </a:stretch>
        </p:blipFill>
        <p:spPr>
          <a:xfrm>
            <a:off x="3638188" y="720094"/>
            <a:ext cx="4953362" cy="3806334"/>
          </a:xfrm>
          <a:prstGeom prst="rect">
            <a:avLst/>
          </a:prstGeom>
        </p:spPr>
      </p:pic>
    </p:spTree>
    <p:extLst>
      <p:ext uri="{BB962C8B-B14F-4D97-AF65-F5344CB8AC3E}">
        <p14:creationId xmlns:p14="http://schemas.microsoft.com/office/powerpoint/2010/main" val="2831623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414148"/>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are the requirements of the problem statement?</a:t>
            </a: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Breakdown</a:t>
            </a:r>
            <a:endParaRPr dirty="0"/>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950429"/>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Feature Engineering and Exploratory Data Analysis (EDA) </a:t>
            </a:r>
          </a:p>
        </p:txBody>
      </p:sp>
      <p:sp>
        <p:nvSpPr>
          <p:cNvPr id="300" name="Google Shape;300;p33"/>
          <p:cNvSpPr txBox="1">
            <a:spLocks noGrp="1"/>
          </p:cNvSpPr>
          <p:nvPr>
            <p:ph type="subTitle" idx="4"/>
          </p:nvPr>
        </p:nvSpPr>
        <p:spPr>
          <a:xfrm flipH="1">
            <a:off x="1781974" y="3361804"/>
            <a:ext cx="198666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Manipulation &amp; Exploration</a:t>
            </a:r>
            <a:endParaRPr dirty="0"/>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Initial Modelling and Hyperparameter Tuning</a:t>
            </a: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Modelling &amp; Tuning</a:t>
            </a:r>
            <a:endParaRPr dirty="0"/>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of Insights</a:t>
            </a:r>
          </a:p>
        </p:txBody>
      </p:sp>
      <p:sp>
        <p:nvSpPr>
          <p:cNvPr id="304" name="Google Shape;304;p33"/>
          <p:cNvSpPr txBox="1">
            <a:spLocks noGrp="1"/>
          </p:cNvSpPr>
          <p:nvPr>
            <p:ph type="subTitle" idx="8"/>
          </p:nvPr>
        </p:nvSpPr>
        <p:spPr>
          <a:xfrm flipH="1">
            <a:off x="5613288" y="3085993"/>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05" name="Google Shape;305;p33"/>
          <p:cNvSpPr txBox="1">
            <a:spLocks noGrp="1"/>
          </p:cNvSpPr>
          <p:nvPr>
            <p:ph type="title" idx="9"/>
          </p:nvPr>
        </p:nvSpPr>
        <p:spPr>
          <a:xfrm>
            <a:off x="891421" y="3414148"/>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255;p31">
            <a:extLst>
              <a:ext uri="{FF2B5EF4-FFF2-40B4-BE49-F238E27FC236}">
                <a16:creationId xmlns:a16="http://schemas.microsoft.com/office/drawing/2014/main" id="{815C19DB-ED94-DF52-F5C2-0FB673AA338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36" name="Google Shape;254;p31">
            <a:extLst>
              <a:ext uri="{FF2B5EF4-FFF2-40B4-BE49-F238E27FC236}">
                <a16:creationId xmlns:a16="http://schemas.microsoft.com/office/drawing/2014/main" id="{F82CB5BC-2C72-A47E-55CD-CA556A283BAA}"/>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Modelling &amp; Tuning</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03.</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Baseline, Initial Modelling and Hyperparameter Tuning</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1B12F8B5-BD6E-63D6-9295-1F3357A0BFA2}"/>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325840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316311" y="240362"/>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Evaluation Metrics</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263568" y="1563623"/>
            <a:ext cx="4236588" cy="3139321"/>
          </a:xfrm>
          <a:prstGeom prst="rect">
            <a:avLst/>
          </a:prstGeom>
          <a:noFill/>
        </p:spPr>
        <p:txBody>
          <a:bodyPr wrap="square" rtlCol="0">
            <a:spAutoFit/>
          </a:bodyPr>
          <a:lstStyle/>
          <a:p>
            <a:pPr algn="just"/>
            <a:r>
              <a:rPr lang="en-US" sz="1100" b="1" u="sng" dirty="0">
                <a:latin typeface="Times New Roman" panose="02020603050405020304" pitchFamily="18" charset="0"/>
                <a:cs typeface="Times New Roman" panose="02020603050405020304" pitchFamily="18" charset="0"/>
              </a:rPr>
              <a:t>Root Mean Squared Error (RMSE)</a:t>
            </a:r>
            <a:r>
              <a:rPr lang="en-US" sz="1100" dirty="0">
                <a:latin typeface="Times New Roman" panose="02020603050405020304" pitchFamily="18" charset="0"/>
                <a:cs typeface="Times New Roman" panose="02020603050405020304" pitchFamily="18" charset="0"/>
              </a:rPr>
              <a:t>    </a:t>
            </a:r>
          </a:p>
          <a:p>
            <a:pPr algn="just"/>
            <a:r>
              <a:rPr lang="en-US" sz="1100" dirty="0">
                <a:latin typeface="Times New Roman" panose="02020603050405020304" pitchFamily="18" charset="0"/>
                <a:cs typeface="Times New Roman" panose="02020603050405020304" pitchFamily="18" charset="0"/>
              </a:rPr>
              <a:t> </a:t>
            </a:r>
          </a:p>
          <a:p>
            <a:pPr algn="just"/>
            <a:r>
              <a:rPr lang="en-US" sz="1100" dirty="0">
                <a:latin typeface="Times New Roman" panose="02020603050405020304" pitchFamily="18" charset="0"/>
                <a:cs typeface="Times New Roman" panose="02020603050405020304" pitchFamily="18" charset="0"/>
              </a:rPr>
              <a:t>Take the difference between your model’s predictions and test values, square it, and average it out across the whole dataset.</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Advantage: RMSE is great for ensuring that our trained model has no outlier predictions with huge errors, since the RMSE puts larger weight on these errors due to the squaring part of the function.</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Disadvantage: If our model makes a single very bad prediction, the squaring part of the function magnifies the error. Yet in many practical cases we don’t care much about these outliers and are aiming for more of a well-rounded model that performs good enough on the majority.</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Since our model doesn’t have any outlier values, we can safely proceed to using </a:t>
            </a:r>
            <a:r>
              <a:rPr lang="en-US" sz="1100" i="1" dirty="0">
                <a:latin typeface="Times New Roman" panose="02020603050405020304" pitchFamily="18" charset="0"/>
                <a:cs typeface="Times New Roman" panose="02020603050405020304" pitchFamily="18" charset="0"/>
              </a:rPr>
              <a:t>RMSE</a:t>
            </a:r>
            <a:br>
              <a:rPr lang="en-US" sz="1100" dirty="0">
                <a:latin typeface="Times New Roman" panose="02020603050405020304" pitchFamily="18" charset="0"/>
                <a:cs typeface="Times New Roman" panose="02020603050405020304" pitchFamily="18" charset="0"/>
              </a:rPr>
            </a:br>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(Seif, 2022)  </a:t>
            </a: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18275"/>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9" name="Picture 8">
            <a:extLst>
              <a:ext uri="{FF2B5EF4-FFF2-40B4-BE49-F238E27FC236}">
                <a16:creationId xmlns:a16="http://schemas.microsoft.com/office/drawing/2014/main" id="{F8754B08-BF93-9FFE-176F-5A7946654010}"/>
              </a:ext>
            </a:extLst>
          </p:cNvPr>
          <p:cNvPicPr>
            <a:picLocks noChangeAspect="1"/>
          </p:cNvPicPr>
          <p:nvPr/>
        </p:nvPicPr>
        <p:blipFill rotWithShape="1">
          <a:blip r:embed="rId3"/>
          <a:srcRect t="47073"/>
          <a:stretch/>
        </p:blipFill>
        <p:spPr>
          <a:xfrm>
            <a:off x="4760849" y="2184200"/>
            <a:ext cx="4133677" cy="949083"/>
          </a:xfrm>
          <a:prstGeom prst="rect">
            <a:avLst/>
          </a:prstGeom>
        </p:spPr>
      </p:pic>
      <p:sp>
        <p:nvSpPr>
          <p:cNvPr id="27" name="Google Shape;630;p45">
            <a:extLst>
              <a:ext uri="{FF2B5EF4-FFF2-40B4-BE49-F238E27FC236}">
                <a16:creationId xmlns:a16="http://schemas.microsoft.com/office/drawing/2014/main" id="{313A884A-3503-97DB-BD30-4BB1F59B9309}"/>
              </a:ext>
            </a:extLst>
          </p:cNvPr>
          <p:cNvSpPr/>
          <p:nvPr/>
        </p:nvSpPr>
        <p:spPr>
          <a:xfrm>
            <a:off x="4643845" y="2094320"/>
            <a:ext cx="4302137" cy="112513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840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316311" y="240362"/>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Evaluation Metrics</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263568" y="1563623"/>
            <a:ext cx="4236588" cy="1615827"/>
          </a:xfrm>
          <a:prstGeom prst="rect">
            <a:avLst/>
          </a:prstGeom>
          <a:noFill/>
        </p:spPr>
        <p:txBody>
          <a:bodyPr wrap="square" rtlCol="0">
            <a:spAutoFit/>
          </a:bodyPr>
          <a:lstStyle/>
          <a:p>
            <a:pPr algn="just"/>
            <a:r>
              <a:rPr lang="en-US" sz="1100" b="1" u="sng" dirty="0">
                <a:latin typeface="Times New Roman" panose="02020603050405020304" pitchFamily="18" charset="0"/>
                <a:cs typeface="Times New Roman" panose="02020603050405020304" pitchFamily="18" charset="0"/>
              </a:rPr>
              <a:t>Durbin-Watson Test Statistic</a:t>
            </a:r>
            <a:r>
              <a:rPr lang="en-US" sz="1100" dirty="0">
                <a:latin typeface="Times New Roman" panose="02020603050405020304" pitchFamily="18" charset="0"/>
                <a:cs typeface="Times New Roman" panose="02020603050405020304" pitchFamily="18" charset="0"/>
              </a:rPr>
              <a:t> </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"The Durbin-Watson statistic lies in the range 0-4. A value of 2 or nearly 2 indicates that there is no first-order autocorrelation. An acceptable range is 1.50 - 2.50.“</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t>
            </a:r>
            <a:r>
              <a:rPr lang="en-US" sz="1100" dirty="0">
                <a:latin typeface="Times New Roman" panose="02020603050405020304" pitchFamily="18" charset="0"/>
                <a:cs typeface="Times New Roman" panose="02020603050405020304" pitchFamily="18" charset="0"/>
                <a:hlinkClick r:id="rId3"/>
              </a:rPr>
              <a:t>https://help.sap.com/saphelp_SCM700_ehp02/helpdata/en/e8/3cc95360267614e10000000a174cb4/content.htm?no_cache=true</a:t>
            </a:r>
            <a:r>
              <a:rPr lang="en-US" sz="1100" dirty="0">
                <a:latin typeface="Times New Roman" panose="02020603050405020304" pitchFamily="18" charset="0"/>
                <a:cs typeface="Times New Roman" panose="02020603050405020304" pitchFamily="18" charset="0"/>
              </a:rPr>
              <a:t>)</a:t>
            </a:r>
          </a:p>
          <a:p>
            <a:pPr algn="just"/>
            <a:endParaRPr lang="en-US" sz="1100" dirty="0">
              <a:latin typeface="Times New Roman" panose="02020603050405020304" pitchFamily="18" charset="0"/>
              <a:cs typeface="Times New Roman" panose="02020603050405020304" pitchFamily="18" charset="0"/>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18275"/>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7" name="Google Shape;630;p45">
            <a:extLst>
              <a:ext uri="{FF2B5EF4-FFF2-40B4-BE49-F238E27FC236}">
                <a16:creationId xmlns:a16="http://schemas.microsoft.com/office/drawing/2014/main" id="{313A884A-3503-97DB-BD30-4BB1F59B9309}"/>
              </a:ext>
            </a:extLst>
          </p:cNvPr>
          <p:cNvSpPr/>
          <p:nvPr/>
        </p:nvSpPr>
        <p:spPr>
          <a:xfrm>
            <a:off x="4732745" y="1609273"/>
            <a:ext cx="4302137" cy="1638757"/>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3" name="Picture 3" descr="Using the Durbin-Watson (DW) test for testing time-series autocorrelation.  | by Christiaan Defaux | Medium">
            <a:extLst>
              <a:ext uri="{FF2B5EF4-FFF2-40B4-BE49-F238E27FC236}">
                <a16:creationId xmlns:a16="http://schemas.microsoft.com/office/drawing/2014/main" id="{B76303F7-4D92-04B1-12DA-144185113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6056" y="1662638"/>
            <a:ext cx="4193276" cy="15086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777106-F62D-1FF4-840A-90896485A3A0}"/>
              </a:ext>
            </a:extLst>
          </p:cNvPr>
          <p:cNvSpPr txBox="1"/>
          <p:nvPr/>
        </p:nvSpPr>
        <p:spPr>
          <a:xfrm>
            <a:off x="6515055" y="3344837"/>
            <a:ext cx="1277789" cy="261610"/>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a:t>
            </a:r>
            <a:r>
              <a:rPr lang="en-US" sz="1050" dirty="0" err="1">
                <a:latin typeface="Times New Roman" panose="02020603050405020304" pitchFamily="18" charset="0"/>
                <a:cs typeface="Times New Roman" panose="02020603050405020304" pitchFamily="18" charset="0"/>
              </a:rPr>
              <a:t>Defaux</a:t>
            </a:r>
            <a:r>
              <a:rPr lang="en-US" sz="1050" dirty="0">
                <a:latin typeface="Times New Roman" panose="02020603050405020304" pitchFamily="18" charset="0"/>
                <a:cs typeface="Times New Roman" panose="02020603050405020304" pitchFamily="18" charset="0"/>
              </a:rPr>
              <a:t>, 2020)</a:t>
            </a:r>
          </a:p>
        </p:txBody>
      </p:sp>
    </p:spTree>
    <p:extLst>
      <p:ext uri="{BB962C8B-B14F-4D97-AF65-F5344CB8AC3E}">
        <p14:creationId xmlns:p14="http://schemas.microsoft.com/office/powerpoint/2010/main" val="1874694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421138"/>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Models Used</a:t>
            </a:r>
            <a:endParaRPr dirty="0"/>
          </a:p>
        </p:txBody>
      </p:sp>
      <p:sp>
        <p:nvSpPr>
          <p:cNvPr id="431" name="Google Shape;431;p38"/>
          <p:cNvSpPr txBox="1">
            <a:spLocks noGrp="1"/>
          </p:cNvSpPr>
          <p:nvPr>
            <p:ph type="body" idx="1"/>
          </p:nvPr>
        </p:nvSpPr>
        <p:spPr>
          <a:xfrm>
            <a:off x="590798" y="1221675"/>
            <a:ext cx="8096002" cy="3472975"/>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1000" dirty="0">
                <a:solidFill>
                  <a:schemeClr val="dk1"/>
                </a:solidFill>
                <a:latin typeface="Times New Roman" panose="02020603050405020304" pitchFamily="18" charset="0"/>
                <a:cs typeface="Times New Roman" panose="02020603050405020304" pitchFamily="18" charset="0"/>
              </a:rPr>
              <a:t>We will explore the baseline statistical models used with time-series data along with multivariate time-series models as we have more than 2 columns (Time, Target Variable)</a:t>
            </a:r>
          </a:p>
          <a:p>
            <a:pPr marL="0" lvl="0" indent="0" algn="l" rtl="0">
              <a:lnSpc>
                <a:spcPct val="200000"/>
              </a:lnSpc>
              <a:spcBef>
                <a:spcPts val="0"/>
              </a:spcBef>
              <a:spcAft>
                <a:spcPts val="0"/>
              </a:spcAft>
              <a:buNone/>
            </a:pPr>
            <a:r>
              <a:rPr lang="en-US" sz="1000" dirty="0">
                <a:solidFill>
                  <a:schemeClr val="dk1"/>
                </a:solidFill>
                <a:latin typeface="Times New Roman" panose="02020603050405020304" pitchFamily="18" charset="0"/>
                <a:cs typeface="Times New Roman" panose="02020603050405020304" pitchFamily="18" charset="0"/>
              </a:rPr>
              <a:t>Model exploration will be able to give us a good representation and comparison of the performance of each model.</a:t>
            </a:r>
          </a:p>
          <a:p>
            <a:pPr marL="285750" lvl="0" indent="-285750" algn="l" rtl="0">
              <a:lnSpc>
                <a:spcPct val="200000"/>
              </a:lnSpc>
              <a:spcBef>
                <a:spcPts val="0"/>
              </a:spcBef>
              <a:spcAft>
                <a:spcPts val="0"/>
              </a:spcAft>
              <a:buFont typeface="+mj-lt"/>
              <a:buAutoNum type="arabicPeriod"/>
            </a:pPr>
            <a:r>
              <a:rPr lang="en-US" sz="1100" dirty="0">
                <a:solidFill>
                  <a:schemeClr val="dk1"/>
                </a:solidFill>
                <a:latin typeface="Times New Roman" panose="02020603050405020304" pitchFamily="18" charset="0"/>
                <a:cs typeface="Times New Roman" panose="02020603050405020304" pitchFamily="18" charset="0"/>
              </a:rPr>
              <a:t>Exponential Smoothing</a:t>
            </a:r>
          </a:p>
          <a:p>
            <a:pPr marL="285750" lvl="0" indent="-285750" algn="l" rtl="0">
              <a:lnSpc>
                <a:spcPct val="200000"/>
              </a:lnSpc>
              <a:spcBef>
                <a:spcPts val="0"/>
              </a:spcBef>
              <a:spcAft>
                <a:spcPts val="0"/>
              </a:spcAft>
              <a:buFont typeface="+mj-lt"/>
              <a:buAutoNum type="arabicPeriod"/>
            </a:pPr>
            <a:r>
              <a:rPr lang="en-US" sz="1100" dirty="0">
                <a:solidFill>
                  <a:schemeClr val="dk1"/>
                </a:solidFill>
                <a:latin typeface="Times New Roman" panose="02020603050405020304" pitchFamily="18" charset="0"/>
                <a:cs typeface="Times New Roman" panose="02020603050405020304" pitchFamily="18" charset="0"/>
              </a:rPr>
              <a:t>Vector Autoregressions (VAR) note (Forecast Error Variance Decomposition (FEVD))</a:t>
            </a:r>
          </a:p>
          <a:p>
            <a:pPr marL="285750" lvl="0" indent="-285750" algn="l" rtl="0">
              <a:lnSpc>
                <a:spcPct val="200000"/>
              </a:lnSpc>
              <a:spcBef>
                <a:spcPts val="0"/>
              </a:spcBef>
              <a:spcAft>
                <a:spcPts val="0"/>
              </a:spcAft>
              <a:buFont typeface="+mj-lt"/>
              <a:buAutoNum type="arabicPeriod"/>
            </a:pPr>
            <a:r>
              <a:rPr lang="en-US" sz="1100" dirty="0">
                <a:solidFill>
                  <a:schemeClr val="dk1"/>
                </a:solidFill>
                <a:latin typeface="Times New Roman" panose="02020603050405020304" pitchFamily="18" charset="0"/>
                <a:cs typeface="Times New Roman" panose="02020603050405020304" pitchFamily="18" charset="0"/>
              </a:rPr>
              <a:t>Vector Moving Average (VMA)</a:t>
            </a:r>
          </a:p>
          <a:p>
            <a:pPr marL="285750" lvl="0" indent="-285750" algn="l" rtl="0">
              <a:lnSpc>
                <a:spcPct val="200000"/>
              </a:lnSpc>
              <a:spcBef>
                <a:spcPts val="0"/>
              </a:spcBef>
              <a:spcAft>
                <a:spcPts val="0"/>
              </a:spcAft>
              <a:buFont typeface="+mj-lt"/>
              <a:buAutoNum type="arabicPeriod"/>
            </a:pPr>
            <a:r>
              <a:rPr lang="en-US" sz="1100" dirty="0">
                <a:solidFill>
                  <a:schemeClr val="dk1"/>
                </a:solidFill>
                <a:latin typeface="Times New Roman" panose="02020603050405020304" pitchFamily="18" charset="0"/>
                <a:cs typeface="Times New Roman" panose="02020603050405020304" pitchFamily="18" charset="0"/>
              </a:rPr>
              <a:t>Vector Auto-Regressive Integrated Moving Average (VARIMA)</a:t>
            </a:r>
          </a:p>
          <a:p>
            <a:pPr marL="285750" lvl="0" indent="-285750" algn="l" rtl="0">
              <a:lnSpc>
                <a:spcPct val="200000"/>
              </a:lnSpc>
              <a:spcBef>
                <a:spcPts val="0"/>
              </a:spcBef>
              <a:spcAft>
                <a:spcPts val="0"/>
              </a:spcAft>
              <a:buFont typeface="+mj-lt"/>
              <a:buAutoNum type="arabicPeriod"/>
            </a:pPr>
            <a:r>
              <a:rPr lang="en-US" sz="1100" dirty="0">
                <a:solidFill>
                  <a:schemeClr val="dk1"/>
                </a:solidFill>
                <a:latin typeface="Times New Roman" panose="02020603050405020304" pitchFamily="18" charset="0"/>
                <a:cs typeface="Times New Roman" panose="02020603050405020304" pitchFamily="18" charset="0"/>
              </a:rPr>
              <a:t>Vector Error Correction Model (VECM)</a:t>
            </a:r>
          </a:p>
          <a:p>
            <a:pPr marL="285750" lvl="0" indent="-285750" algn="l" rtl="0">
              <a:lnSpc>
                <a:spcPct val="200000"/>
              </a:lnSpc>
              <a:spcBef>
                <a:spcPts val="0"/>
              </a:spcBef>
              <a:spcAft>
                <a:spcPts val="0"/>
              </a:spcAft>
              <a:buFont typeface="+mj-lt"/>
              <a:buAutoNum type="arabicPeriod"/>
            </a:pPr>
            <a:r>
              <a:rPr lang="en-US" sz="1100" dirty="0">
                <a:solidFill>
                  <a:schemeClr val="dk1"/>
                </a:solidFill>
                <a:latin typeface="Times New Roman" panose="02020603050405020304" pitchFamily="18" charset="0"/>
                <a:cs typeface="Times New Roman" panose="02020603050405020304" pitchFamily="18" charset="0"/>
              </a:rPr>
              <a:t>Seasonal Auto-Regressive Integrated Moving Average with </a:t>
            </a:r>
            <a:r>
              <a:rPr lang="en-US" sz="1100" dirty="0" err="1">
                <a:solidFill>
                  <a:schemeClr val="dk1"/>
                </a:solidFill>
                <a:latin typeface="Times New Roman" panose="02020603050405020304" pitchFamily="18" charset="0"/>
                <a:cs typeface="Times New Roman" panose="02020603050405020304" pitchFamily="18" charset="0"/>
              </a:rPr>
              <a:t>eXogenous</a:t>
            </a:r>
            <a:r>
              <a:rPr lang="en-US" sz="1100" dirty="0">
                <a:solidFill>
                  <a:schemeClr val="dk1"/>
                </a:solidFill>
                <a:latin typeface="Times New Roman" panose="02020603050405020304" pitchFamily="18" charset="0"/>
                <a:cs typeface="Times New Roman" panose="02020603050405020304" pitchFamily="18" charset="0"/>
              </a:rPr>
              <a:t> factors (SARIMAX)</a:t>
            </a:r>
          </a:p>
          <a:p>
            <a:pPr marL="285750" lvl="0" indent="-285750" algn="l" rtl="0">
              <a:lnSpc>
                <a:spcPct val="200000"/>
              </a:lnSpc>
              <a:spcBef>
                <a:spcPts val="0"/>
              </a:spcBef>
              <a:spcAft>
                <a:spcPts val="0"/>
              </a:spcAft>
              <a:buFont typeface="+mj-lt"/>
              <a:buAutoNum type="arabicPeriod"/>
            </a:pPr>
            <a:r>
              <a:rPr lang="en-US" sz="1100" dirty="0">
                <a:solidFill>
                  <a:schemeClr val="dk1"/>
                </a:solidFill>
                <a:latin typeface="Times New Roman" panose="02020603050405020304" pitchFamily="18" charset="0"/>
                <a:cs typeface="Times New Roman" panose="02020603050405020304" pitchFamily="18" charset="0"/>
              </a:rPr>
              <a:t>Vector Autoregressive Moving-Average processes with </a:t>
            </a:r>
            <a:r>
              <a:rPr lang="en-US" sz="1100" dirty="0" err="1">
                <a:solidFill>
                  <a:schemeClr val="dk1"/>
                </a:solidFill>
                <a:latin typeface="Times New Roman" panose="02020603050405020304" pitchFamily="18" charset="0"/>
                <a:cs typeface="Times New Roman" panose="02020603050405020304" pitchFamily="18" charset="0"/>
              </a:rPr>
              <a:t>eXogenous</a:t>
            </a:r>
            <a:r>
              <a:rPr lang="en-US" sz="1100" dirty="0">
                <a:solidFill>
                  <a:schemeClr val="dk1"/>
                </a:solidFill>
                <a:latin typeface="Times New Roman" panose="02020603050405020304" pitchFamily="18" charset="0"/>
                <a:cs typeface="Times New Roman" panose="02020603050405020304" pitchFamily="18" charset="0"/>
              </a:rPr>
              <a:t> regressors (VARMAX)</a:t>
            </a: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C3DEE2A2-709B-B69D-0C63-2DCBAC14E22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49FD1E10-EF84-1998-1CBD-FEF375D63C2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285589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84719" y="329475"/>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Holt-Winter Exponential Smoothing Model</a:t>
            </a:r>
            <a:br>
              <a:rPr lang="en-US" sz="2400" dirty="0"/>
            </a:br>
            <a:endParaRPr sz="24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441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212850" y="1456847"/>
            <a:ext cx="3973008" cy="163121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The Holt-Winters method uses exponential smoothing to encode lots of values from the past and use them to predict “typical” values for the present and future. Exponential smoothing refers to the use of an exponentially weighted moving average (EWMA) to “smooth” a time series</a:t>
            </a:r>
          </a:p>
          <a:p>
            <a:pPr algn="just"/>
            <a:endParaRPr lang="en-US" sz="1000" dirty="0">
              <a:latin typeface="Times New Roman" panose="02020603050405020304" pitchFamily="18" charset="0"/>
              <a:cs typeface="Times New Roman" panose="02020603050405020304" pitchFamily="18" charset="0"/>
            </a:endParaRPr>
          </a:p>
          <a:p>
            <a:pPr algn="just"/>
            <a:r>
              <a:rPr lang="en-US" sz="1000" u="sng" dirty="0">
                <a:latin typeface="Times New Roman" panose="02020603050405020304" pitchFamily="18" charset="0"/>
                <a:cs typeface="Times New Roman" panose="02020603050405020304" pitchFamily="18" charset="0"/>
              </a:rPr>
              <a:t>How does it work?</a:t>
            </a:r>
          </a:p>
          <a:p>
            <a:pPr algn="just"/>
            <a:r>
              <a:rPr lang="en-US" sz="1000" dirty="0">
                <a:latin typeface="Times New Roman" panose="02020603050405020304" pitchFamily="18" charset="0"/>
                <a:cs typeface="Times New Roman" panose="02020603050405020304" pitchFamily="18" charset="0"/>
              </a:rPr>
              <a:t>It consists of two EWMAs: one for the smoothed values of </a:t>
            </a:r>
            <a:r>
              <a:rPr lang="en-US" sz="1000" dirty="0" err="1">
                <a:latin typeface="Times New Roman" panose="02020603050405020304" pitchFamily="18" charset="0"/>
                <a:cs typeface="Times New Roman" panose="02020603050405020304" pitchFamily="18" charset="0"/>
              </a:rPr>
              <a:t>xt</a:t>
            </a:r>
            <a:r>
              <a:rPr lang="en-US" sz="1000" dirty="0">
                <a:latin typeface="Times New Roman" panose="02020603050405020304" pitchFamily="18" charset="0"/>
                <a:cs typeface="Times New Roman" panose="02020603050405020304" pitchFamily="18" charset="0"/>
              </a:rPr>
              <a:t>, and another for its slope. The terms level and trend are also used.</a:t>
            </a:r>
          </a:p>
          <a:p>
            <a:pPr algn="just"/>
            <a:endParaRPr lang="en-US" sz="1000"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426609F2-0A9A-1927-608D-4803B8D6111A}"/>
              </a:ext>
            </a:extLst>
          </p:cNvPr>
          <p:cNvPicPr>
            <a:picLocks noChangeAspect="1"/>
          </p:cNvPicPr>
          <p:nvPr/>
        </p:nvPicPr>
        <p:blipFill>
          <a:blip r:embed="rId3"/>
          <a:stretch>
            <a:fillRect/>
          </a:stretch>
        </p:blipFill>
        <p:spPr>
          <a:xfrm>
            <a:off x="4753477" y="497315"/>
            <a:ext cx="4242046" cy="2387600"/>
          </a:xfrm>
          <a:prstGeom prst="rect">
            <a:avLst/>
          </a:prstGeom>
        </p:spPr>
      </p:pic>
      <p:pic>
        <p:nvPicPr>
          <p:cNvPr id="6" name="Picture 5">
            <a:extLst>
              <a:ext uri="{FF2B5EF4-FFF2-40B4-BE49-F238E27FC236}">
                <a16:creationId xmlns:a16="http://schemas.microsoft.com/office/drawing/2014/main" id="{4AB738CA-6824-67B6-6D18-7849A8BE54B6}"/>
              </a:ext>
            </a:extLst>
          </p:cNvPr>
          <p:cNvPicPr>
            <a:picLocks noChangeAspect="1"/>
          </p:cNvPicPr>
          <p:nvPr/>
        </p:nvPicPr>
        <p:blipFill>
          <a:blip r:embed="rId4"/>
          <a:stretch>
            <a:fillRect/>
          </a:stretch>
        </p:blipFill>
        <p:spPr>
          <a:xfrm>
            <a:off x="4753477" y="3041896"/>
            <a:ext cx="2554889" cy="1071046"/>
          </a:xfrm>
          <a:prstGeom prst="rect">
            <a:avLst/>
          </a:prstGeom>
        </p:spPr>
      </p:pic>
      <p:pic>
        <p:nvPicPr>
          <p:cNvPr id="9" name="Picture 8">
            <a:extLst>
              <a:ext uri="{FF2B5EF4-FFF2-40B4-BE49-F238E27FC236}">
                <a16:creationId xmlns:a16="http://schemas.microsoft.com/office/drawing/2014/main" id="{971E6B2B-1D2E-2F5A-3F12-3F62485B9D89}"/>
              </a:ext>
            </a:extLst>
          </p:cNvPr>
          <p:cNvPicPr>
            <a:picLocks noChangeAspect="1"/>
          </p:cNvPicPr>
          <p:nvPr/>
        </p:nvPicPr>
        <p:blipFill>
          <a:blip r:embed="rId5"/>
          <a:stretch>
            <a:fillRect/>
          </a:stretch>
        </p:blipFill>
        <p:spPr>
          <a:xfrm>
            <a:off x="7445245" y="3041896"/>
            <a:ext cx="1539889" cy="1768522"/>
          </a:xfrm>
          <a:prstGeom prst="rect">
            <a:avLst/>
          </a:prstGeom>
        </p:spPr>
      </p:pic>
      <p:pic>
        <p:nvPicPr>
          <p:cNvPr id="11" name="Picture 10">
            <a:extLst>
              <a:ext uri="{FF2B5EF4-FFF2-40B4-BE49-F238E27FC236}">
                <a16:creationId xmlns:a16="http://schemas.microsoft.com/office/drawing/2014/main" id="{69684C5D-614D-7354-CE36-F20E3169864A}"/>
              </a:ext>
            </a:extLst>
          </p:cNvPr>
          <p:cNvPicPr>
            <a:picLocks noChangeAspect="1"/>
          </p:cNvPicPr>
          <p:nvPr/>
        </p:nvPicPr>
        <p:blipFill>
          <a:blip r:embed="rId6"/>
          <a:stretch>
            <a:fillRect/>
          </a:stretch>
        </p:blipFill>
        <p:spPr>
          <a:xfrm>
            <a:off x="794220" y="3156573"/>
            <a:ext cx="2810267" cy="1305107"/>
          </a:xfrm>
          <a:prstGeom prst="rect">
            <a:avLst/>
          </a:prstGeom>
        </p:spPr>
      </p:pic>
      <p:sp>
        <p:nvSpPr>
          <p:cNvPr id="13" name="TextBox 12">
            <a:extLst>
              <a:ext uri="{FF2B5EF4-FFF2-40B4-BE49-F238E27FC236}">
                <a16:creationId xmlns:a16="http://schemas.microsoft.com/office/drawing/2014/main" id="{55D774B0-052F-889F-C2C5-6834A0DD172A}"/>
              </a:ext>
            </a:extLst>
          </p:cNvPr>
          <p:cNvSpPr txBox="1"/>
          <p:nvPr/>
        </p:nvSpPr>
        <p:spPr>
          <a:xfrm>
            <a:off x="5115414" y="4158686"/>
            <a:ext cx="1831014" cy="253916"/>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Durbin-Watson Test Statistic</a:t>
            </a:r>
          </a:p>
        </p:txBody>
      </p:sp>
    </p:spTree>
    <p:extLst>
      <p:ext uri="{BB962C8B-B14F-4D97-AF65-F5344CB8AC3E}">
        <p14:creationId xmlns:p14="http://schemas.microsoft.com/office/powerpoint/2010/main" val="2915402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84719" y="329475"/>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Holt-Winter Exponential Smoothing Model</a:t>
            </a:r>
            <a:br>
              <a:rPr lang="en-US" sz="2400" dirty="0"/>
            </a:br>
            <a:endParaRPr sz="24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441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212850" y="1456847"/>
            <a:ext cx="3973008" cy="163121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The Holt-Winters method uses exponential smoothing to encode lots of values from the past and use them to predict “typical” values for the present and future. Exponential smoothing refers to the use of an exponentially weighted moving average (EWMA) to “smooth” a time series</a:t>
            </a:r>
          </a:p>
          <a:p>
            <a:pPr algn="just"/>
            <a:endParaRPr lang="en-US" sz="1000" dirty="0">
              <a:latin typeface="Times New Roman" panose="02020603050405020304" pitchFamily="18" charset="0"/>
              <a:cs typeface="Times New Roman" panose="02020603050405020304" pitchFamily="18" charset="0"/>
            </a:endParaRPr>
          </a:p>
          <a:p>
            <a:pPr algn="just"/>
            <a:r>
              <a:rPr lang="en-US" sz="1000" u="sng" dirty="0">
                <a:latin typeface="Times New Roman" panose="02020603050405020304" pitchFamily="18" charset="0"/>
                <a:cs typeface="Times New Roman" panose="02020603050405020304" pitchFamily="18" charset="0"/>
              </a:rPr>
              <a:t>How does it work?</a:t>
            </a:r>
          </a:p>
          <a:p>
            <a:pPr algn="just"/>
            <a:r>
              <a:rPr lang="en-US" sz="1000" dirty="0">
                <a:latin typeface="Times New Roman" panose="02020603050405020304" pitchFamily="18" charset="0"/>
                <a:cs typeface="Times New Roman" panose="02020603050405020304" pitchFamily="18" charset="0"/>
              </a:rPr>
              <a:t>It consists of two EWMAs: one for the smoothed values of </a:t>
            </a:r>
            <a:r>
              <a:rPr lang="en-US" sz="1000" dirty="0" err="1">
                <a:latin typeface="Times New Roman" panose="02020603050405020304" pitchFamily="18" charset="0"/>
                <a:cs typeface="Times New Roman" panose="02020603050405020304" pitchFamily="18" charset="0"/>
              </a:rPr>
              <a:t>xt</a:t>
            </a:r>
            <a:r>
              <a:rPr lang="en-US" sz="1000" dirty="0">
                <a:latin typeface="Times New Roman" panose="02020603050405020304" pitchFamily="18" charset="0"/>
                <a:cs typeface="Times New Roman" panose="02020603050405020304" pitchFamily="18" charset="0"/>
              </a:rPr>
              <a:t>, and another for its slope. The terms level and trend are also used.</a:t>
            </a:r>
          </a:p>
          <a:p>
            <a:pPr algn="just"/>
            <a:endParaRPr lang="en-US" sz="1000"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426609F2-0A9A-1927-608D-4803B8D6111A}"/>
              </a:ext>
            </a:extLst>
          </p:cNvPr>
          <p:cNvPicPr>
            <a:picLocks noChangeAspect="1"/>
          </p:cNvPicPr>
          <p:nvPr/>
        </p:nvPicPr>
        <p:blipFill>
          <a:blip r:embed="rId3"/>
          <a:stretch>
            <a:fillRect/>
          </a:stretch>
        </p:blipFill>
        <p:spPr>
          <a:xfrm>
            <a:off x="4753477" y="497315"/>
            <a:ext cx="4242046" cy="2387600"/>
          </a:xfrm>
          <a:prstGeom prst="rect">
            <a:avLst/>
          </a:prstGeom>
        </p:spPr>
      </p:pic>
      <p:pic>
        <p:nvPicPr>
          <p:cNvPr id="6" name="Picture 5">
            <a:extLst>
              <a:ext uri="{FF2B5EF4-FFF2-40B4-BE49-F238E27FC236}">
                <a16:creationId xmlns:a16="http://schemas.microsoft.com/office/drawing/2014/main" id="{4AB738CA-6824-67B6-6D18-7849A8BE54B6}"/>
              </a:ext>
            </a:extLst>
          </p:cNvPr>
          <p:cNvPicPr>
            <a:picLocks noChangeAspect="1"/>
          </p:cNvPicPr>
          <p:nvPr/>
        </p:nvPicPr>
        <p:blipFill>
          <a:blip r:embed="rId4"/>
          <a:stretch>
            <a:fillRect/>
          </a:stretch>
        </p:blipFill>
        <p:spPr>
          <a:xfrm>
            <a:off x="4753477" y="3041896"/>
            <a:ext cx="2554889" cy="1071046"/>
          </a:xfrm>
          <a:prstGeom prst="rect">
            <a:avLst/>
          </a:prstGeom>
        </p:spPr>
      </p:pic>
      <p:pic>
        <p:nvPicPr>
          <p:cNvPr id="9" name="Picture 8">
            <a:extLst>
              <a:ext uri="{FF2B5EF4-FFF2-40B4-BE49-F238E27FC236}">
                <a16:creationId xmlns:a16="http://schemas.microsoft.com/office/drawing/2014/main" id="{971E6B2B-1D2E-2F5A-3F12-3F62485B9D89}"/>
              </a:ext>
            </a:extLst>
          </p:cNvPr>
          <p:cNvPicPr>
            <a:picLocks noChangeAspect="1"/>
          </p:cNvPicPr>
          <p:nvPr/>
        </p:nvPicPr>
        <p:blipFill>
          <a:blip r:embed="rId5"/>
          <a:stretch>
            <a:fillRect/>
          </a:stretch>
        </p:blipFill>
        <p:spPr>
          <a:xfrm>
            <a:off x="7445245" y="3041896"/>
            <a:ext cx="1539889" cy="1768522"/>
          </a:xfrm>
          <a:prstGeom prst="rect">
            <a:avLst/>
          </a:prstGeom>
        </p:spPr>
      </p:pic>
      <p:pic>
        <p:nvPicPr>
          <p:cNvPr id="11" name="Picture 10">
            <a:extLst>
              <a:ext uri="{FF2B5EF4-FFF2-40B4-BE49-F238E27FC236}">
                <a16:creationId xmlns:a16="http://schemas.microsoft.com/office/drawing/2014/main" id="{69684C5D-614D-7354-CE36-F20E3169864A}"/>
              </a:ext>
            </a:extLst>
          </p:cNvPr>
          <p:cNvPicPr>
            <a:picLocks noChangeAspect="1"/>
          </p:cNvPicPr>
          <p:nvPr/>
        </p:nvPicPr>
        <p:blipFill>
          <a:blip r:embed="rId6"/>
          <a:stretch>
            <a:fillRect/>
          </a:stretch>
        </p:blipFill>
        <p:spPr>
          <a:xfrm>
            <a:off x="794220" y="3156573"/>
            <a:ext cx="2810267" cy="1305107"/>
          </a:xfrm>
          <a:prstGeom prst="rect">
            <a:avLst/>
          </a:prstGeom>
        </p:spPr>
      </p:pic>
      <p:sp>
        <p:nvSpPr>
          <p:cNvPr id="13" name="TextBox 12">
            <a:extLst>
              <a:ext uri="{FF2B5EF4-FFF2-40B4-BE49-F238E27FC236}">
                <a16:creationId xmlns:a16="http://schemas.microsoft.com/office/drawing/2014/main" id="{55D774B0-052F-889F-C2C5-6834A0DD172A}"/>
              </a:ext>
            </a:extLst>
          </p:cNvPr>
          <p:cNvSpPr txBox="1"/>
          <p:nvPr/>
        </p:nvSpPr>
        <p:spPr>
          <a:xfrm>
            <a:off x="5115414" y="4158686"/>
            <a:ext cx="1831014" cy="253916"/>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Durbin-Watson Test Statistic</a:t>
            </a:r>
          </a:p>
        </p:txBody>
      </p:sp>
    </p:spTree>
    <p:extLst>
      <p:ext uri="{BB962C8B-B14F-4D97-AF65-F5344CB8AC3E}">
        <p14:creationId xmlns:p14="http://schemas.microsoft.com/office/powerpoint/2010/main" val="387634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84719" y="329475"/>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Holt-Winter Exponential Smoothing Model</a:t>
            </a:r>
            <a:br>
              <a:rPr lang="en-US" sz="2400" dirty="0"/>
            </a:br>
            <a:endParaRPr sz="24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441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212850" y="1456847"/>
            <a:ext cx="3973008" cy="163121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The Holt-Winters method uses exponential smoothing to encode lots of values from the past and use them to predict “typical” values for the present and future. Exponential smoothing refers to the use of an exponentially weighted moving average (EWMA) to “smooth” a time series</a:t>
            </a:r>
          </a:p>
          <a:p>
            <a:pPr algn="just"/>
            <a:endParaRPr lang="en-US" sz="1000" dirty="0">
              <a:latin typeface="Times New Roman" panose="02020603050405020304" pitchFamily="18" charset="0"/>
              <a:cs typeface="Times New Roman" panose="02020603050405020304" pitchFamily="18" charset="0"/>
            </a:endParaRPr>
          </a:p>
          <a:p>
            <a:pPr algn="just"/>
            <a:r>
              <a:rPr lang="en-US" sz="1000" u="sng" dirty="0">
                <a:latin typeface="Times New Roman" panose="02020603050405020304" pitchFamily="18" charset="0"/>
                <a:cs typeface="Times New Roman" panose="02020603050405020304" pitchFamily="18" charset="0"/>
              </a:rPr>
              <a:t>How does it work?</a:t>
            </a:r>
          </a:p>
          <a:p>
            <a:pPr algn="just"/>
            <a:r>
              <a:rPr lang="en-US" sz="1000" dirty="0">
                <a:latin typeface="Times New Roman" panose="02020603050405020304" pitchFamily="18" charset="0"/>
                <a:cs typeface="Times New Roman" panose="02020603050405020304" pitchFamily="18" charset="0"/>
              </a:rPr>
              <a:t>It consists of two EWMAs: one for the smoothed values of </a:t>
            </a:r>
            <a:r>
              <a:rPr lang="en-US" sz="1000" dirty="0" err="1">
                <a:latin typeface="Times New Roman" panose="02020603050405020304" pitchFamily="18" charset="0"/>
                <a:cs typeface="Times New Roman" panose="02020603050405020304" pitchFamily="18" charset="0"/>
              </a:rPr>
              <a:t>xt</a:t>
            </a:r>
            <a:r>
              <a:rPr lang="en-US" sz="1000" dirty="0">
                <a:latin typeface="Times New Roman" panose="02020603050405020304" pitchFamily="18" charset="0"/>
                <a:cs typeface="Times New Roman" panose="02020603050405020304" pitchFamily="18" charset="0"/>
              </a:rPr>
              <a:t>, and another for its slope. The terms level and trend are also used.</a:t>
            </a:r>
          </a:p>
          <a:p>
            <a:pPr algn="just"/>
            <a:endParaRPr lang="en-US" sz="1000"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426609F2-0A9A-1927-608D-4803B8D6111A}"/>
              </a:ext>
            </a:extLst>
          </p:cNvPr>
          <p:cNvPicPr>
            <a:picLocks noChangeAspect="1"/>
          </p:cNvPicPr>
          <p:nvPr/>
        </p:nvPicPr>
        <p:blipFill>
          <a:blip r:embed="rId3"/>
          <a:stretch>
            <a:fillRect/>
          </a:stretch>
        </p:blipFill>
        <p:spPr>
          <a:xfrm>
            <a:off x="4753477" y="497315"/>
            <a:ext cx="4242046" cy="2387600"/>
          </a:xfrm>
          <a:prstGeom prst="rect">
            <a:avLst/>
          </a:prstGeom>
        </p:spPr>
      </p:pic>
      <p:pic>
        <p:nvPicPr>
          <p:cNvPr id="6" name="Picture 5">
            <a:extLst>
              <a:ext uri="{FF2B5EF4-FFF2-40B4-BE49-F238E27FC236}">
                <a16:creationId xmlns:a16="http://schemas.microsoft.com/office/drawing/2014/main" id="{4AB738CA-6824-67B6-6D18-7849A8BE54B6}"/>
              </a:ext>
            </a:extLst>
          </p:cNvPr>
          <p:cNvPicPr>
            <a:picLocks noChangeAspect="1"/>
          </p:cNvPicPr>
          <p:nvPr/>
        </p:nvPicPr>
        <p:blipFill>
          <a:blip r:embed="rId4"/>
          <a:stretch>
            <a:fillRect/>
          </a:stretch>
        </p:blipFill>
        <p:spPr>
          <a:xfrm>
            <a:off x="4753477" y="3041896"/>
            <a:ext cx="2554889" cy="1071046"/>
          </a:xfrm>
          <a:prstGeom prst="rect">
            <a:avLst/>
          </a:prstGeom>
        </p:spPr>
      </p:pic>
      <p:pic>
        <p:nvPicPr>
          <p:cNvPr id="9" name="Picture 8">
            <a:extLst>
              <a:ext uri="{FF2B5EF4-FFF2-40B4-BE49-F238E27FC236}">
                <a16:creationId xmlns:a16="http://schemas.microsoft.com/office/drawing/2014/main" id="{971E6B2B-1D2E-2F5A-3F12-3F62485B9D89}"/>
              </a:ext>
            </a:extLst>
          </p:cNvPr>
          <p:cNvPicPr>
            <a:picLocks noChangeAspect="1"/>
          </p:cNvPicPr>
          <p:nvPr/>
        </p:nvPicPr>
        <p:blipFill>
          <a:blip r:embed="rId5"/>
          <a:stretch>
            <a:fillRect/>
          </a:stretch>
        </p:blipFill>
        <p:spPr>
          <a:xfrm>
            <a:off x="7445245" y="3041896"/>
            <a:ext cx="1539889" cy="1768522"/>
          </a:xfrm>
          <a:prstGeom prst="rect">
            <a:avLst/>
          </a:prstGeom>
        </p:spPr>
      </p:pic>
      <p:pic>
        <p:nvPicPr>
          <p:cNvPr id="11" name="Picture 10">
            <a:extLst>
              <a:ext uri="{FF2B5EF4-FFF2-40B4-BE49-F238E27FC236}">
                <a16:creationId xmlns:a16="http://schemas.microsoft.com/office/drawing/2014/main" id="{69684C5D-614D-7354-CE36-F20E3169864A}"/>
              </a:ext>
            </a:extLst>
          </p:cNvPr>
          <p:cNvPicPr>
            <a:picLocks noChangeAspect="1"/>
          </p:cNvPicPr>
          <p:nvPr/>
        </p:nvPicPr>
        <p:blipFill>
          <a:blip r:embed="rId6"/>
          <a:stretch>
            <a:fillRect/>
          </a:stretch>
        </p:blipFill>
        <p:spPr>
          <a:xfrm>
            <a:off x="794220" y="3156573"/>
            <a:ext cx="2810267" cy="1305107"/>
          </a:xfrm>
          <a:prstGeom prst="rect">
            <a:avLst/>
          </a:prstGeom>
        </p:spPr>
      </p:pic>
      <p:sp>
        <p:nvSpPr>
          <p:cNvPr id="13" name="TextBox 12">
            <a:extLst>
              <a:ext uri="{FF2B5EF4-FFF2-40B4-BE49-F238E27FC236}">
                <a16:creationId xmlns:a16="http://schemas.microsoft.com/office/drawing/2014/main" id="{55D774B0-052F-889F-C2C5-6834A0DD172A}"/>
              </a:ext>
            </a:extLst>
          </p:cNvPr>
          <p:cNvSpPr txBox="1"/>
          <p:nvPr/>
        </p:nvSpPr>
        <p:spPr>
          <a:xfrm>
            <a:off x="5115414" y="4158686"/>
            <a:ext cx="1831014" cy="253916"/>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Durbin-Watson Test Statistic</a:t>
            </a:r>
          </a:p>
        </p:txBody>
      </p:sp>
    </p:spTree>
    <p:extLst>
      <p:ext uri="{BB962C8B-B14F-4D97-AF65-F5344CB8AC3E}">
        <p14:creationId xmlns:p14="http://schemas.microsoft.com/office/powerpoint/2010/main" val="623230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84719" y="329475"/>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Holt-Winter Exponential Smoothing Model</a:t>
            </a:r>
            <a:br>
              <a:rPr lang="en-US" sz="2400" dirty="0"/>
            </a:br>
            <a:endParaRPr sz="24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441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212850" y="1456847"/>
            <a:ext cx="3973008" cy="163121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The Holt-Winters method uses exponential smoothing to encode lots of values from the past and use them to predict “typical” values for the present and future. Exponential smoothing refers to the use of an exponentially weighted moving average (EWMA) to “smooth” a time series</a:t>
            </a:r>
          </a:p>
          <a:p>
            <a:pPr algn="just"/>
            <a:endParaRPr lang="en-US" sz="1000" dirty="0">
              <a:latin typeface="Times New Roman" panose="02020603050405020304" pitchFamily="18" charset="0"/>
              <a:cs typeface="Times New Roman" panose="02020603050405020304" pitchFamily="18" charset="0"/>
            </a:endParaRPr>
          </a:p>
          <a:p>
            <a:pPr algn="just"/>
            <a:r>
              <a:rPr lang="en-US" sz="1000" u="sng" dirty="0">
                <a:latin typeface="Times New Roman" panose="02020603050405020304" pitchFamily="18" charset="0"/>
                <a:cs typeface="Times New Roman" panose="02020603050405020304" pitchFamily="18" charset="0"/>
              </a:rPr>
              <a:t>How does it work?</a:t>
            </a:r>
          </a:p>
          <a:p>
            <a:pPr algn="just"/>
            <a:r>
              <a:rPr lang="en-US" sz="1000" dirty="0">
                <a:latin typeface="Times New Roman" panose="02020603050405020304" pitchFamily="18" charset="0"/>
                <a:cs typeface="Times New Roman" panose="02020603050405020304" pitchFamily="18" charset="0"/>
              </a:rPr>
              <a:t>It consists of two EWMAs: one for the smoothed values of </a:t>
            </a:r>
            <a:r>
              <a:rPr lang="en-US" sz="1000" dirty="0" err="1">
                <a:latin typeface="Times New Roman" panose="02020603050405020304" pitchFamily="18" charset="0"/>
                <a:cs typeface="Times New Roman" panose="02020603050405020304" pitchFamily="18" charset="0"/>
              </a:rPr>
              <a:t>xt</a:t>
            </a:r>
            <a:r>
              <a:rPr lang="en-US" sz="1000" dirty="0">
                <a:latin typeface="Times New Roman" panose="02020603050405020304" pitchFamily="18" charset="0"/>
                <a:cs typeface="Times New Roman" panose="02020603050405020304" pitchFamily="18" charset="0"/>
              </a:rPr>
              <a:t>, and another for its slope. The terms level and trend are also used.</a:t>
            </a:r>
          </a:p>
          <a:p>
            <a:pPr algn="just"/>
            <a:endParaRPr lang="en-US" sz="1000"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426609F2-0A9A-1927-608D-4803B8D6111A}"/>
              </a:ext>
            </a:extLst>
          </p:cNvPr>
          <p:cNvPicPr>
            <a:picLocks noChangeAspect="1"/>
          </p:cNvPicPr>
          <p:nvPr/>
        </p:nvPicPr>
        <p:blipFill>
          <a:blip r:embed="rId3"/>
          <a:stretch>
            <a:fillRect/>
          </a:stretch>
        </p:blipFill>
        <p:spPr>
          <a:xfrm>
            <a:off x="4753477" y="497315"/>
            <a:ext cx="4242046" cy="2387600"/>
          </a:xfrm>
          <a:prstGeom prst="rect">
            <a:avLst/>
          </a:prstGeom>
        </p:spPr>
      </p:pic>
      <p:pic>
        <p:nvPicPr>
          <p:cNvPr id="6" name="Picture 5">
            <a:extLst>
              <a:ext uri="{FF2B5EF4-FFF2-40B4-BE49-F238E27FC236}">
                <a16:creationId xmlns:a16="http://schemas.microsoft.com/office/drawing/2014/main" id="{4AB738CA-6824-67B6-6D18-7849A8BE54B6}"/>
              </a:ext>
            </a:extLst>
          </p:cNvPr>
          <p:cNvPicPr>
            <a:picLocks noChangeAspect="1"/>
          </p:cNvPicPr>
          <p:nvPr/>
        </p:nvPicPr>
        <p:blipFill>
          <a:blip r:embed="rId4"/>
          <a:stretch>
            <a:fillRect/>
          </a:stretch>
        </p:blipFill>
        <p:spPr>
          <a:xfrm>
            <a:off x="4753477" y="3041896"/>
            <a:ext cx="2554889" cy="1071046"/>
          </a:xfrm>
          <a:prstGeom prst="rect">
            <a:avLst/>
          </a:prstGeom>
        </p:spPr>
      </p:pic>
      <p:pic>
        <p:nvPicPr>
          <p:cNvPr id="9" name="Picture 8">
            <a:extLst>
              <a:ext uri="{FF2B5EF4-FFF2-40B4-BE49-F238E27FC236}">
                <a16:creationId xmlns:a16="http://schemas.microsoft.com/office/drawing/2014/main" id="{971E6B2B-1D2E-2F5A-3F12-3F62485B9D89}"/>
              </a:ext>
            </a:extLst>
          </p:cNvPr>
          <p:cNvPicPr>
            <a:picLocks noChangeAspect="1"/>
          </p:cNvPicPr>
          <p:nvPr/>
        </p:nvPicPr>
        <p:blipFill>
          <a:blip r:embed="rId5"/>
          <a:stretch>
            <a:fillRect/>
          </a:stretch>
        </p:blipFill>
        <p:spPr>
          <a:xfrm>
            <a:off x="7445245" y="3041896"/>
            <a:ext cx="1539889" cy="1768522"/>
          </a:xfrm>
          <a:prstGeom prst="rect">
            <a:avLst/>
          </a:prstGeom>
        </p:spPr>
      </p:pic>
      <p:pic>
        <p:nvPicPr>
          <p:cNvPr id="11" name="Picture 10">
            <a:extLst>
              <a:ext uri="{FF2B5EF4-FFF2-40B4-BE49-F238E27FC236}">
                <a16:creationId xmlns:a16="http://schemas.microsoft.com/office/drawing/2014/main" id="{69684C5D-614D-7354-CE36-F20E3169864A}"/>
              </a:ext>
            </a:extLst>
          </p:cNvPr>
          <p:cNvPicPr>
            <a:picLocks noChangeAspect="1"/>
          </p:cNvPicPr>
          <p:nvPr/>
        </p:nvPicPr>
        <p:blipFill>
          <a:blip r:embed="rId6"/>
          <a:stretch>
            <a:fillRect/>
          </a:stretch>
        </p:blipFill>
        <p:spPr>
          <a:xfrm>
            <a:off x="794220" y="3156573"/>
            <a:ext cx="2810267" cy="1305107"/>
          </a:xfrm>
          <a:prstGeom prst="rect">
            <a:avLst/>
          </a:prstGeom>
        </p:spPr>
      </p:pic>
      <p:sp>
        <p:nvSpPr>
          <p:cNvPr id="13" name="TextBox 12">
            <a:extLst>
              <a:ext uri="{FF2B5EF4-FFF2-40B4-BE49-F238E27FC236}">
                <a16:creationId xmlns:a16="http://schemas.microsoft.com/office/drawing/2014/main" id="{55D774B0-052F-889F-C2C5-6834A0DD172A}"/>
              </a:ext>
            </a:extLst>
          </p:cNvPr>
          <p:cNvSpPr txBox="1"/>
          <p:nvPr/>
        </p:nvSpPr>
        <p:spPr>
          <a:xfrm>
            <a:off x="5115414" y="4158686"/>
            <a:ext cx="1831014" cy="253916"/>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Durbin-Watson Test Statistic</a:t>
            </a:r>
          </a:p>
        </p:txBody>
      </p:sp>
    </p:spTree>
    <p:extLst>
      <p:ext uri="{BB962C8B-B14F-4D97-AF65-F5344CB8AC3E}">
        <p14:creationId xmlns:p14="http://schemas.microsoft.com/office/powerpoint/2010/main" val="676197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84719" y="329475"/>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Vector Autoregressive (VAR) Model</a:t>
            </a:r>
            <a:br>
              <a:rPr lang="en-US" sz="2400" dirty="0"/>
            </a:br>
            <a:endParaRPr sz="24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2503532" y="1361909"/>
            <a:ext cx="3003550" cy="25908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2029382" y="4055738"/>
            <a:ext cx="3973008"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The vector autoregressive (VAR) model is a workhouse multivariate time series model that relates current observations of a variable with past observations of itself and past observations of other variables in the system.</a:t>
            </a:r>
          </a:p>
        </p:txBody>
      </p:sp>
      <p:pic>
        <p:nvPicPr>
          <p:cNvPr id="3" name="Picture 2" descr="Text&#10;&#10;Description automatically generated">
            <a:extLst>
              <a:ext uri="{FF2B5EF4-FFF2-40B4-BE49-F238E27FC236}">
                <a16:creationId xmlns:a16="http://schemas.microsoft.com/office/drawing/2014/main" id="{74BF5EEF-2CC2-7101-610E-0940F79BDF40}"/>
              </a:ext>
            </a:extLst>
          </p:cNvPr>
          <p:cNvPicPr>
            <a:picLocks noChangeAspect="1"/>
          </p:cNvPicPr>
          <p:nvPr/>
        </p:nvPicPr>
        <p:blipFill>
          <a:blip r:embed="rId3"/>
          <a:stretch>
            <a:fillRect/>
          </a:stretch>
        </p:blipFill>
        <p:spPr>
          <a:xfrm>
            <a:off x="2576904" y="1428406"/>
            <a:ext cx="2842754" cy="2459516"/>
          </a:xfrm>
          <a:prstGeom prst="rect">
            <a:avLst/>
          </a:prstGeom>
        </p:spPr>
      </p:pic>
      <p:pic>
        <p:nvPicPr>
          <p:cNvPr id="7" name="Picture 6">
            <a:extLst>
              <a:ext uri="{FF2B5EF4-FFF2-40B4-BE49-F238E27FC236}">
                <a16:creationId xmlns:a16="http://schemas.microsoft.com/office/drawing/2014/main" id="{100DC47C-8D1F-F60D-69FB-9E136610BBA5}"/>
              </a:ext>
            </a:extLst>
          </p:cNvPr>
          <p:cNvPicPr>
            <a:picLocks noChangeAspect="1"/>
          </p:cNvPicPr>
          <p:nvPr/>
        </p:nvPicPr>
        <p:blipFill>
          <a:blip r:embed="rId4"/>
          <a:stretch>
            <a:fillRect/>
          </a:stretch>
        </p:blipFill>
        <p:spPr>
          <a:xfrm>
            <a:off x="6168632" y="1042524"/>
            <a:ext cx="1405748" cy="3721100"/>
          </a:xfrm>
          <a:prstGeom prst="rect">
            <a:avLst/>
          </a:prstGeom>
        </p:spPr>
      </p:pic>
    </p:spTree>
    <p:extLst>
      <p:ext uri="{BB962C8B-B14F-4D97-AF65-F5344CB8AC3E}">
        <p14:creationId xmlns:p14="http://schemas.microsoft.com/office/powerpoint/2010/main" val="3880631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317874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3" name="TextBox 12">
            <a:extLst>
              <a:ext uri="{FF2B5EF4-FFF2-40B4-BE49-F238E27FC236}">
                <a16:creationId xmlns:a16="http://schemas.microsoft.com/office/drawing/2014/main" id="{55D774B0-052F-889F-C2C5-6834A0DD172A}"/>
              </a:ext>
            </a:extLst>
          </p:cNvPr>
          <p:cNvSpPr txBox="1"/>
          <p:nvPr/>
        </p:nvSpPr>
        <p:spPr>
          <a:xfrm>
            <a:off x="4607647" y="3807094"/>
            <a:ext cx="1831014" cy="253916"/>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Durbin-Watson Test Statistic</a:t>
            </a:r>
          </a:p>
        </p:txBody>
      </p:sp>
      <p:pic>
        <p:nvPicPr>
          <p:cNvPr id="7" name="Picture 6">
            <a:extLst>
              <a:ext uri="{FF2B5EF4-FFF2-40B4-BE49-F238E27FC236}">
                <a16:creationId xmlns:a16="http://schemas.microsoft.com/office/drawing/2014/main" id="{82671054-670B-2A6B-E4AA-DDA356D6BE3B}"/>
              </a:ext>
            </a:extLst>
          </p:cNvPr>
          <p:cNvPicPr>
            <a:picLocks noChangeAspect="1"/>
          </p:cNvPicPr>
          <p:nvPr/>
        </p:nvPicPr>
        <p:blipFill>
          <a:blip r:embed="rId3"/>
          <a:stretch>
            <a:fillRect/>
          </a:stretch>
        </p:blipFill>
        <p:spPr>
          <a:xfrm>
            <a:off x="4673657" y="4061010"/>
            <a:ext cx="4353533" cy="304843"/>
          </a:xfrm>
          <a:prstGeom prst="rect">
            <a:avLst/>
          </a:prstGeom>
        </p:spPr>
      </p:pic>
      <p:pic>
        <p:nvPicPr>
          <p:cNvPr id="10" name="Picture 9">
            <a:extLst>
              <a:ext uri="{FF2B5EF4-FFF2-40B4-BE49-F238E27FC236}">
                <a16:creationId xmlns:a16="http://schemas.microsoft.com/office/drawing/2014/main" id="{9B81284B-C337-BDDA-E970-A6772D23AE6C}"/>
              </a:ext>
            </a:extLst>
          </p:cNvPr>
          <p:cNvPicPr>
            <a:picLocks noChangeAspect="1"/>
          </p:cNvPicPr>
          <p:nvPr/>
        </p:nvPicPr>
        <p:blipFill>
          <a:blip r:embed="rId4"/>
          <a:stretch>
            <a:fillRect/>
          </a:stretch>
        </p:blipFill>
        <p:spPr>
          <a:xfrm>
            <a:off x="4835981" y="513332"/>
            <a:ext cx="4051324" cy="3022600"/>
          </a:xfrm>
          <a:prstGeom prst="rect">
            <a:avLst/>
          </a:prstGeom>
        </p:spPr>
      </p:pic>
      <p:pic>
        <p:nvPicPr>
          <p:cNvPr id="14" name="Picture 13">
            <a:extLst>
              <a:ext uri="{FF2B5EF4-FFF2-40B4-BE49-F238E27FC236}">
                <a16:creationId xmlns:a16="http://schemas.microsoft.com/office/drawing/2014/main" id="{D1F393AE-5A34-42F6-E257-762A967DDBEB}"/>
              </a:ext>
            </a:extLst>
          </p:cNvPr>
          <p:cNvPicPr>
            <a:picLocks noChangeAspect="1"/>
          </p:cNvPicPr>
          <p:nvPr/>
        </p:nvPicPr>
        <p:blipFill>
          <a:blip r:embed="rId5"/>
          <a:stretch>
            <a:fillRect/>
          </a:stretch>
        </p:blipFill>
        <p:spPr>
          <a:xfrm>
            <a:off x="140841" y="2476437"/>
            <a:ext cx="2076740" cy="2372056"/>
          </a:xfrm>
          <a:prstGeom prst="rect">
            <a:avLst/>
          </a:prstGeom>
        </p:spPr>
      </p:pic>
      <p:sp>
        <p:nvSpPr>
          <p:cNvPr id="17" name="TextBox 16">
            <a:extLst>
              <a:ext uri="{FF2B5EF4-FFF2-40B4-BE49-F238E27FC236}">
                <a16:creationId xmlns:a16="http://schemas.microsoft.com/office/drawing/2014/main" id="{93FC1199-1E1F-5D07-927D-321E0B9F9BB8}"/>
              </a:ext>
            </a:extLst>
          </p:cNvPr>
          <p:cNvSpPr txBox="1"/>
          <p:nvPr/>
        </p:nvSpPr>
        <p:spPr>
          <a:xfrm>
            <a:off x="74831" y="2222521"/>
            <a:ext cx="1831014" cy="253916"/>
          </a:xfrm>
          <a:prstGeom prst="rect">
            <a:avLst/>
          </a:prstGeom>
          <a:noFill/>
        </p:spPr>
        <p:txBody>
          <a:bodyPr wrap="square">
            <a:spAutoFit/>
          </a:bodyPr>
          <a:lstStyle/>
          <a:p>
            <a:pPr algn="just"/>
            <a:r>
              <a:rPr lang="en-US" sz="1050" u="sng" dirty="0">
                <a:latin typeface="Times New Roman" panose="02020603050405020304" pitchFamily="18" charset="0"/>
                <a:cs typeface="Times New Roman" panose="02020603050405020304" pitchFamily="18" charset="0"/>
              </a:rPr>
              <a:t>RMSE</a:t>
            </a:r>
          </a:p>
        </p:txBody>
      </p:sp>
      <p:sp>
        <p:nvSpPr>
          <p:cNvPr id="20" name="TextBox 19">
            <a:extLst>
              <a:ext uri="{FF2B5EF4-FFF2-40B4-BE49-F238E27FC236}">
                <a16:creationId xmlns:a16="http://schemas.microsoft.com/office/drawing/2014/main" id="{E4247A74-ED57-462D-4C6F-D6CBF1714C8B}"/>
              </a:ext>
            </a:extLst>
          </p:cNvPr>
          <p:cNvSpPr txBox="1"/>
          <p:nvPr/>
        </p:nvSpPr>
        <p:spPr>
          <a:xfrm>
            <a:off x="78695" y="658797"/>
            <a:ext cx="4341497" cy="1546577"/>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To select the right order of the VAR model, we fit increasing orders of lag onto the VAR model and pick the order that gives a model with the least AIC.</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In this case, we can see that the lowest `lag` = `8`.</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Hence, we lag the data by 8 days and forecast it onto the VAR Model.</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We get the RMSE of all gases being above 120, meaning the VAR model is not good.</a:t>
            </a:r>
          </a:p>
        </p:txBody>
      </p:sp>
    </p:spTree>
    <p:extLst>
      <p:ext uri="{BB962C8B-B14F-4D97-AF65-F5344CB8AC3E}">
        <p14:creationId xmlns:p14="http://schemas.microsoft.com/office/powerpoint/2010/main" val="341130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Problem Breakdown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333" name="Google Shape;333;p34"/>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What are the requirements of the problem statement?</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00539956-FC76-C051-25EF-D5A75D89B459}"/>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84719" y="329475"/>
            <a:ext cx="8578281"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Seasonal Auto-Regressive Integrated Moving Average with </a:t>
            </a:r>
            <a:r>
              <a:rPr lang="en-US" sz="2400" dirty="0" err="1"/>
              <a:t>eXogenous</a:t>
            </a:r>
            <a:r>
              <a:rPr lang="en-US" sz="2400" dirty="0"/>
              <a:t> factors (SARIMAX)</a:t>
            </a:r>
            <a:endParaRPr sz="24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1657422" y="1330256"/>
            <a:ext cx="5789569" cy="25908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2585496" y="4106139"/>
            <a:ext cx="3973008"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For the </a:t>
            </a:r>
            <a:r>
              <a:rPr lang="en-US" sz="1000" dirty="0" err="1">
                <a:latin typeface="Times New Roman" panose="02020603050405020304" pitchFamily="18" charset="0"/>
                <a:cs typeface="Times New Roman" panose="02020603050405020304" pitchFamily="18" charset="0"/>
              </a:rPr>
              <a:t>p,d,q</a:t>
            </a:r>
            <a:r>
              <a:rPr lang="en-US" sz="1000" dirty="0">
                <a:latin typeface="Times New Roman" panose="02020603050405020304" pitchFamily="18" charset="0"/>
                <a:cs typeface="Times New Roman" panose="02020603050405020304" pitchFamily="18" charset="0"/>
              </a:rPr>
              <a:t> values in the SARIMAX Model, I chose 1,0,3 respectively.</a:t>
            </a:r>
          </a:p>
          <a:p>
            <a:pPr algn="just"/>
            <a:r>
              <a:rPr lang="en-US" sz="1000" dirty="0">
                <a:latin typeface="Times New Roman" panose="02020603050405020304" pitchFamily="18" charset="0"/>
                <a:cs typeface="Times New Roman" panose="02020603050405020304" pitchFamily="18" charset="0"/>
              </a:rPr>
              <a:t>P: Maximum lag with a value out the confidence intervals D: Check whether the seasonal component is stationary or not Q: Maximum lag with a value out the confidence intervals</a:t>
            </a:r>
          </a:p>
        </p:txBody>
      </p:sp>
      <p:pic>
        <p:nvPicPr>
          <p:cNvPr id="4" name="Picture 3" descr="Text&#10;&#10;Description automatically generated">
            <a:extLst>
              <a:ext uri="{FF2B5EF4-FFF2-40B4-BE49-F238E27FC236}">
                <a16:creationId xmlns:a16="http://schemas.microsoft.com/office/drawing/2014/main" id="{14F16AE5-6149-56D8-6051-1919C2985A3A}"/>
              </a:ext>
            </a:extLst>
          </p:cNvPr>
          <p:cNvPicPr>
            <a:picLocks noChangeAspect="1"/>
          </p:cNvPicPr>
          <p:nvPr/>
        </p:nvPicPr>
        <p:blipFill>
          <a:blip r:embed="rId3"/>
          <a:stretch>
            <a:fillRect/>
          </a:stretch>
        </p:blipFill>
        <p:spPr>
          <a:xfrm>
            <a:off x="1766045" y="1369086"/>
            <a:ext cx="5611910" cy="2513140"/>
          </a:xfrm>
          <a:prstGeom prst="rect">
            <a:avLst/>
          </a:prstGeom>
        </p:spPr>
      </p:pic>
    </p:spTree>
    <p:extLst>
      <p:ext uri="{BB962C8B-B14F-4D97-AF65-F5344CB8AC3E}">
        <p14:creationId xmlns:p14="http://schemas.microsoft.com/office/powerpoint/2010/main" val="2791139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317874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3" name="TextBox 12">
            <a:extLst>
              <a:ext uri="{FF2B5EF4-FFF2-40B4-BE49-F238E27FC236}">
                <a16:creationId xmlns:a16="http://schemas.microsoft.com/office/drawing/2014/main" id="{55D774B0-052F-889F-C2C5-6834A0DD172A}"/>
              </a:ext>
            </a:extLst>
          </p:cNvPr>
          <p:cNvSpPr txBox="1"/>
          <p:nvPr/>
        </p:nvSpPr>
        <p:spPr>
          <a:xfrm>
            <a:off x="1366180" y="623598"/>
            <a:ext cx="1831014" cy="253916"/>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Durbin-Watson Test Statistic</a:t>
            </a:r>
          </a:p>
        </p:txBody>
      </p:sp>
      <p:sp>
        <p:nvSpPr>
          <p:cNvPr id="17" name="TextBox 16">
            <a:extLst>
              <a:ext uri="{FF2B5EF4-FFF2-40B4-BE49-F238E27FC236}">
                <a16:creationId xmlns:a16="http://schemas.microsoft.com/office/drawing/2014/main" id="{93FC1199-1E1F-5D07-927D-321E0B9F9BB8}"/>
              </a:ext>
            </a:extLst>
          </p:cNvPr>
          <p:cNvSpPr txBox="1"/>
          <p:nvPr/>
        </p:nvSpPr>
        <p:spPr>
          <a:xfrm>
            <a:off x="1366180" y="1905021"/>
            <a:ext cx="1831014" cy="253916"/>
          </a:xfrm>
          <a:prstGeom prst="rect">
            <a:avLst/>
          </a:prstGeom>
          <a:noFill/>
        </p:spPr>
        <p:txBody>
          <a:bodyPr wrap="square">
            <a:spAutoFit/>
          </a:bodyPr>
          <a:lstStyle/>
          <a:p>
            <a:pPr algn="just"/>
            <a:r>
              <a:rPr lang="en-US" sz="1050" u="sng" dirty="0">
                <a:latin typeface="Times New Roman" panose="02020603050405020304" pitchFamily="18" charset="0"/>
                <a:cs typeface="Times New Roman" panose="02020603050405020304" pitchFamily="18" charset="0"/>
              </a:rPr>
              <a:t>RMSE</a:t>
            </a:r>
          </a:p>
        </p:txBody>
      </p:sp>
      <p:sp>
        <p:nvSpPr>
          <p:cNvPr id="20" name="TextBox 19">
            <a:extLst>
              <a:ext uri="{FF2B5EF4-FFF2-40B4-BE49-F238E27FC236}">
                <a16:creationId xmlns:a16="http://schemas.microsoft.com/office/drawing/2014/main" id="{E4247A74-ED57-462D-4C6F-D6CBF1714C8B}"/>
              </a:ext>
            </a:extLst>
          </p:cNvPr>
          <p:cNvSpPr txBox="1"/>
          <p:nvPr/>
        </p:nvSpPr>
        <p:spPr>
          <a:xfrm>
            <a:off x="4685693" y="3802497"/>
            <a:ext cx="4341497" cy="900246"/>
          </a:xfrm>
          <a:prstGeom prst="rect">
            <a:avLst/>
          </a:prstGeom>
          <a:noFill/>
        </p:spPr>
        <p:txBody>
          <a:bodyPr wrap="square">
            <a:spAutoFit/>
          </a:bodyPr>
          <a:lstStyle/>
          <a:p>
            <a:pPr algn="just"/>
            <a:r>
              <a:rPr lang="en-US" sz="1050" dirty="0">
                <a:latin typeface="Times New Roman" panose="02020603050405020304" pitchFamily="18" charset="0"/>
                <a:cs typeface="Times New Roman" panose="02020603050405020304" pitchFamily="18" charset="0"/>
              </a:rPr>
              <a:t>We can observe the RMSE of CO is good, with it being below 110.</a:t>
            </a:r>
          </a:p>
          <a:p>
            <a:pPr algn="just"/>
            <a:r>
              <a:rPr lang="en-US" sz="1050" dirty="0">
                <a:latin typeface="Times New Roman" panose="02020603050405020304" pitchFamily="18" charset="0"/>
                <a:cs typeface="Times New Roman" panose="02020603050405020304" pitchFamily="18" charset="0"/>
              </a:rPr>
              <a:t>HC comes in at a close second, with the RMSE being 140.</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However, NO2 and O3 are not so good on the SARIMAX Model, with the RMSE being above 190 for both.</a:t>
            </a:r>
          </a:p>
        </p:txBody>
      </p:sp>
      <p:pic>
        <p:nvPicPr>
          <p:cNvPr id="3" name="Picture 2">
            <a:extLst>
              <a:ext uri="{FF2B5EF4-FFF2-40B4-BE49-F238E27FC236}">
                <a16:creationId xmlns:a16="http://schemas.microsoft.com/office/drawing/2014/main" id="{334EC413-7632-1F00-4E64-9D1E8786EDCA}"/>
              </a:ext>
            </a:extLst>
          </p:cNvPr>
          <p:cNvPicPr>
            <a:picLocks noChangeAspect="1"/>
          </p:cNvPicPr>
          <p:nvPr/>
        </p:nvPicPr>
        <p:blipFill>
          <a:blip r:embed="rId3"/>
          <a:stretch>
            <a:fillRect/>
          </a:stretch>
        </p:blipFill>
        <p:spPr>
          <a:xfrm>
            <a:off x="4832096" y="526047"/>
            <a:ext cx="4059094" cy="3028396"/>
          </a:xfrm>
          <a:prstGeom prst="rect">
            <a:avLst/>
          </a:prstGeom>
        </p:spPr>
      </p:pic>
      <p:pic>
        <p:nvPicPr>
          <p:cNvPr id="5" name="Picture 4">
            <a:extLst>
              <a:ext uri="{FF2B5EF4-FFF2-40B4-BE49-F238E27FC236}">
                <a16:creationId xmlns:a16="http://schemas.microsoft.com/office/drawing/2014/main" id="{6106459F-8836-C62B-41CB-1F4CFB2D0D4C}"/>
              </a:ext>
            </a:extLst>
          </p:cNvPr>
          <p:cNvPicPr>
            <a:picLocks noChangeAspect="1"/>
          </p:cNvPicPr>
          <p:nvPr/>
        </p:nvPicPr>
        <p:blipFill>
          <a:blip r:embed="rId4"/>
          <a:stretch>
            <a:fillRect/>
          </a:stretch>
        </p:blipFill>
        <p:spPr>
          <a:xfrm>
            <a:off x="1454630" y="877514"/>
            <a:ext cx="1850172" cy="794066"/>
          </a:xfrm>
          <a:prstGeom prst="rect">
            <a:avLst/>
          </a:prstGeom>
        </p:spPr>
      </p:pic>
      <p:pic>
        <p:nvPicPr>
          <p:cNvPr id="8" name="Picture 7">
            <a:extLst>
              <a:ext uri="{FF2B5EF4-FFF2-40B4-BE49-F238E27FC236}">
                <a16:creationId xmlns:a16="http://schemas.microsoft.com/office/drawing/2014/main" id="{BCB51A23-E08C-98B3-D00D-67EE2029D0F7}"/>
              </a:ext>
            </a:extLst>
          </p:cNvPr>
          <p:cNvPicPr>
            <a:picLocks noChangeAspect="1"/>
          </p:cNvPicPr>
          <p:nvPr/>
        </p:nvPicPr>
        <p:blipFill>
          <a:blip r:embed="rId5"/>
          <a:stretch>
            <a:fillRect/>
          </a:stretch>
        </p:blipFill>
        <p:spPr>
          <a:xfrm>
            <a:off x="1397368" y="2232204"/>
            <a:ext cx="2143424" cy="2305372"/>
          </a:xfrm>
          <a:prstGeom prst="rect">
            <a:avLst/>
          </a:prstGeom>
        </p:spPr>
      </p:pic>
    </p:spTree>
    <p:extLst>
      <p:ext uri="{BB962C8B-B14F-4D97-AF65-F5344CB8AC3E}">
        <p14:creationId xmlns:p14="http://schemas.microsoft.com/office/powerpoint/2010/main" val="3074137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60170" y="318035"/>
            <a:ext cx="4878717" cy="705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Model Analysis</a:t>
            </a:r>
            <a:endParaRPr sz="36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8" name="TextBox 7">
            <a:extLst>
              <a:ext uri="{FF2B5EF4-FFF2-40B4-BE49-F238E27FC236}">
                <a16:creationId xmlns:a16="http://schemas.microsoft.com/office/drawing/2014/main" id="{8527CF7A-D0FB-BFA3-1949-0B7738025116}"/>
              </a:ext>
            </a:extLst>
          </p:cNvPr>
          <p:cNvSpPr txBox="1"/>
          <p:nvPr/>
        </p:nvSpPr>
        <p:spPr>
          <a:xfrm>
            <a:off x="5563290" y="2221096"/>
            <a:ext cx="2586810" cy="1015663"/>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We can see that each model performs differently based on the gas. </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Therefore, we will the model with the least RMSE for each gas.</a:t>
            </a:r>
          </a:p>
          <a:p>
            <a:pPr algn="just"/>
            <a:endParaRPr lang="en-US" sz="1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A3C0FF9-E64C-9A1E-C3CF-401403BEAED7}"/>
              </a:ext>
            </a:extLst>
          </p:cNvPr>
          <p:cNvPicPr>
            <a:picLocks noChangeAspect="1"/>
          </p:cNvPicPr>
          <p:nvPr/>
        </p:nvPicPr>
        <p:blipFill>
          <a:blip r:embed="rId3"/>
          <a:stretch>
            <a:fillRect/>
          </a:stretch>
        </p:blipFill>
        <p:spPr>
          <a:xfrm>
            <a:off x="256828" y="1434333"/>
            <a:ext cx="4919728" cy="2435300"/>
          </a:xfrm>
          <a:prstGeom prst="rect">
            <a:avLst/>
          </a:prstGeom>
        </p:spPr>
      </p:pic>
      <p:sp>
        <p:nvSpPr>
          <p:cNvPr id="10" name="TextBox 9">
            <a:extLst>
              <a:ext uri="{FF2B5EF4-FFF2-40B4-BE49-F238E27FC236}">
                <a16:creationId xmlns:a16="http://schemas.microsoft.com/office/drawing/2014/main" id="{A0B1ADFF-DCB5-CDF9-572F-79640B9CD44A}"/>
              </a:ext>
            </a:extLst>
          </p:cNvPr>
          <p:cNvSpPr txBox="1"/>
          <p:nvPr/>
        </p:nvSpPr>
        <p:spPr>
          <a:xfrm>
            <a:off x="5563290" y="3236759"/>
            <a:ext cx="2586810"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HC: VARMAX </a:t>
            </a:r>
          </a:p>
          <a:p>
            <a:pPr algn="just"/>
            <a:r>
              <a:rPr lang="en-US" sz="1000" dirty="0">
                <a:latin typeface="Times New Roman" panose="02020603050405020304" pitchFamily="18" charset="0"/>
                <a:cs typeface="Times New Roman" panose="02020603050405020304" pitchFamily="18" charset="0"/>
              </a:rPr>
              <a:t>CO: SARIMAX </a:t>
            </a:r>
          </a:p>
          <a:p>
            <a:pPr algn="just"/>
            <a:r>
              <a:rPr lang="en-US" sz="1000" dirty="0">
                <a:latin typeface="Times New Roman" panose="02020603050405020304" pitchFamily="18" charset="0"/>
                <a:cs typeface="Times New Roman" panose="02020603050405020304" pitchFamily="18" charset="0"/>
              </a:rPr>
              <a:t>NO2: SARIMAX </a:t>
            </a:r>
          </a:p>
          <a:p>
            <a:pPr algn="just"/>
            <a:r>
              <a:rPr lang="en-US" sz="1000" dirty="0">
                <a:latin typeface="Times New Roman" panose="02020603050405020304" pitchFamily="18" charset="0"/>
                <a:cs typeface="Times New Roman" panose="02020603050405020304" pitchFamily="18" charset="0"/>
              </a:rPr>
              <a:t>O3: VARMAX</a:t>
            </a:r>
          </a:p>
        </p:txBody>
      </p:sp>
    </p:spTree>
    <p:extLst>
      <p:ext uri="{BB962C8B-B14F-4D97-AF65-F5344CB8AC3E}">
        <p14:creationId xmlns:p14="http://schemas.microsoft.com/office/powerpoint/2010/main" val="197427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95009" y="391035"/>
            <a:ext cx="7616028" cy="11647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SARIMAX (Hyperparameter Tuned)</a:t>
            </a:r>
            <a:br>
              <a:rPr lang="en-US" sz="2800" dirty="0"/>
            </a:br>
            <a:endParaRPr sz="28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12" name="Google Shape;630;p45">
            <a:extLst>
              <a:ext uri="{FF2B5EF4-FFF2-40B4-BE49-F238E27FC236}">
                <a16:creationId xmlns:a16="http://schemas.microsoft.com/office/drawing/2014/main" id="{43AE85DF-B5D5-D0AA-939F-21DA7A1A980F}"/>
              </a:ext>
            </a:extLst>
          </p:cNvPr>
          <p:cNvSpPr/>
          <p:nvPr/>
        </p:nvSpPr>
        <p:spPr>
          <a:xfrm>
            <a:off x="268550" y="1109678"/>
            <a:ext cx="2976151" cy="3230325"/>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10;&#10;Description automatically generated">
            <a:extLst>
              <a:ext uri="{FF2B5EF4-FFF2-40B4-BE49-F238E27FC236}">
                <a16:creationId xmlns:a16="http://schemas.microsoft.com/office/drawing/2014/main" id="{4735D27F-F664-A5FC-A721-793AD544270B}"/>
              </a:ext>
            </a:extLst>
          </p:cNvPr>
          <p:cNvPicPr>
            <a:picLocks noChangeAspect="1"/>
          </p:cNvPicPr>
          <p:nvPr/>
        </p:nvPicPr>
        <p:blipFill>
          <a:blip r:embed="rId3"/>
          <a:stretch>
            <a:fillRect/>
          </a:stretch>
        </p:blipFill>
        <p:spPr>
          <a:xfrm>
            <a:off x="361360" y="1172463"/>
            <a:ext cx="2818065" cy="3098502"/>
          </a:xfrm>
          <a:prstGeom prst="rect">
            <a:avLst/>
          </a:prstGeom>
        </p:spPr>
      </p:pic>
      <p:pic>
        <p:nvPicPr>
          <p:cNvPr id="6" name="Picture 5">
            <a:extLst>
              <a:ext uri="{FF2B5EF4-FFF2-40B4-BE49-F238E27FC236}">
                <a16:creationId xmlns:a16="http://schemas.microsoft.com/office/drawing/2014/main" id="{2E3FD136-7F8A-B4F7-AD80-FECE59D88ABC}"/>
              </a:ext>
            </a:extLst>
          </p:cNvPr>
          <p:cNvPicPr>
            <a:picLocks noChangeAspect="1"/>
          </p:cNvPicPr>
          <p:nvPr/>
        </p:nvPicPr>
        <p:blipFill>
          <a:blip r:embed="rId4"/>
          <a:stretch>
            <a:fillRect/>
          </a:stretch>
        </p:blipFill>
        <p:spPr>
          <a:xfrm>
            <a:off x="3403942" y="1109678"/>
            <a:ext cx="5237030" cy="2592368"/>
          </a:xfrm>
          <a:prstGeom prst="rect">
            <a:avLst/>
          </a:prstGeom>
        </p:spPr>
      </p:pic>
      <p:pic>
        <p:nvPicPr>
          <p:cNvPr id="8" name="Picture 7">
            <a:extLst>
              <a:ext uri="{FF2B5EF4-FFF2-40B4-BE49-F238E27FC236}">
                <a16:creationId xmlns:a16="http://schemas.microsoft.com/office/drawing/2014/main" id="{EAC249E6-85B1-3535-9BA5-39055A9A1184}"/>
              </a:ext>
            </a:extLst>
          </p:cNvPr>
          <p:cNvPicPr>
            <a:picLocks noChangeAspect="1"/>
          </p:cNvPicPr>
          <p:nvPr/>
        </p:nvPicPr>
        <p:blipFill>
          <a:blip r:embed="rId5"/>
          <a:stretch>
            <a:fillRect/>
          </a:stretch>
        </p:blipFill>
        <p:spPr>
          <a:xfrm>
            <a:off x="3403942" y="3864419"/>
            <a:ext cx="2105319" cy="685896"/>
          </a:xfrm>
          <a:prstGeom prst="rect">
            <a:avLst/>
          </a:prstGeom>
        </p:spPr>
      </p:pic>
      <p:sp>
        <p:nvSpPr>
          <p:cNvPr id="13" name="TextBox 12">
            <a:extLst>
              <a:ext uri="{FF2B5EF4-FFF2-40B4-BE49-F238E27FC236}">
                <a16:creationId xmlns:a16="http://schemas.microsoft.com/office/drawing/2014/main" id="{AD41F46A-1B4B-8B36-5DA9-672DD45A29B6}"/>
              </a:ext>
            </a:extLst>
          </p:cNvPr>
          <p:cNvSpPr txBox="1"/>
          <p:nvPr/>
        </p:nvSpPr>
        <p:spPr>
          <a:xfrm>
            <a:off x="5563290" y="3842429"/>
            <a:ext cx="3312160" cy="954107"/>
          </a:xfrm>
          <a:prstGeom prst="rect">
            <a:avLst/>
          </a:prstGeom>
          <a:noFill/>
        </p:spPr>
        <p:txBody>
          <a:bodyPr wrap="square" rtlCol="0">
            <a:spAutoFit/>
          </a:bodyPr>
          <a:lstStyle/>
          <a:p>
            <a:pPr algn="just"/>
            <a:r>
              <a:rPr lang="en-US" sz="800" dirty="0">
                <a:latin typeface="Times New Roman" panose="02020603050405020304" pitchFamily="18" charset="0"/>
                <a:cs typeface="Times New Roman" panose="02020603050405020304" pitchFamily="18" charset="0"/>
              </a:rPr>
              <a:t>After hyperparameter tuning, we can see that the RMSE for `CO` is `101.5`.</a:t>
            </a:r>
          </a:p>
          <a:p>
            <a:pPr algn="just"/>
            <a:endParaRPr lang="en-US" sz="800" dirty="0">
              <a:latin typeface="Times New Roman" panose="02020603050405020304" pitchFamily="18" charset="0"/>
              <a:cs typeface="Times New Roman" panose="02020603050405020304" pitchFamily="18" charset="0"/>
            </a:endParaRPr>
          </a:p>
          <a:p>
            <a:pPr algn="just"/>
            <a:r>
              <a:rPr lang="en-US" sz="800" dirty="0">
                <a:latin typeface="Times New Roman" panose="02020603050405020304" pitchFamily="18" charset="0"/>
                <a:cs typeface="Times New Roman" panose="02020603050405020304" pitchFamily="18" charset="0"/>
              </a:rPr>
              <a:t>This reduced the RMSE from `109` to `101`.</a:t>
            </a:r>
          </a:p>
          <a:p>
            <a:pPr algn="just"/>
            <a:endParaRPr lang="en-US" sz="800" dirty="0">
              <a:latin typeface="Times New Roman" panose="02020603050405020304" pitchFamily="18" charset="0"/>
              <a:cs typeface="Times New Roman" panose="02020603050405020304" pitchFamily="18" charset="0"/>
            </a:endParaRPr>
          </a:p>
          <a:p>
            <a:pPr algn="just"/>
            <a:r>
              <a:rPr lang="en-US" sz="800" dirty="0">
                <a:latin typeface="Times New Roman" panose="02020603050405020304" pitchFamily="18" charset="0"/>
                <a:cs typeface="Times New Roman" panose="02020603050405020304" pitchFamily="18" charset="0"/>
              </a:rPr>
              <a:t>As such, we will keep the new parameter values:</a:t>
            </a:r>
          </a:p>
          <a:p>
            <a:pPr algn="just"/>
            <a:r>
              <a:rPr lang="en-US" sz="800" dirty="0">
                <a:latin typeface="Times New Roman" panose="02020603050405020304" pitchFamily="18" charset="0"/>
                <a:cs typeface="Times New Roman" panose="02020603050405020304" pitchFamily="18" charset="0"/>
              </a:rPr>
              <a:t>`order` = `(1, 0, 0)`</a:t>
            </a:r>
          </a:p>
          <a:p>
            <a:pPr algn="just"/>
            <a:r>
              <a:rPr lang="en-US" sz="800" dirty="0">
                <a:latin typeface="Times New Roman" panose="02020603050405020304" pitchFamily="18" charset="0"/>
                <a:cs typeface="Times New Roman" panose="02020603050405020304" pitchFamily="18" charset="0"/>
              </a:rPr>
              <a:t>`</a:t>
            </a:r>
            <a:r>
              <a:rPr lang="en-US" sz="800" dirty="0" err="1">
                <a:latin typeface="Times New Roman" panose="02020603050405020304" pitchFamily="18" charset="0"/>
                <a:cs typeface="Times New Roman" panose="02020603050405020304" pitchFamily="18" charset="0"/>
              </a:rPr>
              <a:t>seasonal_order</a:t>
            </a:r>
            <a:r>
              <a:rPr lang="en-US" sz="800" dirty="0">
                <a:latin typeface="Times New Roman" panose="02020603050405020304" pitchFamily="18" charset="0"/>
                <a:cs typeface="Times New Roman" panose="02020603050405020304" pitchFamily="18" charset="0"/>
              </a:rPr>
              <a:t>` = `(3, 0, 1, 7)`</a:t>
            </a:r>
          </a:p>
        </p:txBody>
      </p:sp>
    </p:spTree>
    <p:extLst>
      <p:ext uri="{BB962C8B-B14F-4D97-AF65-F5344CB8AC3E}">
        <p14:creationId xmlns:p14="http://schemas.microsoft.com/office/powerpoint/2010/main" val="2304727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95009" y="391035"/>
            <a:ext cx="7616028" cy="11647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VARMAX (Hyperparameter Tuned)</a:t>
            </a:r>
            <a:br>
              <a:rPr lang="en-US" sz="2800" dirty="0"/>
            </a:br>
            <a:endParaRPr sz="28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12" name="Google Shape;630;p45">
            <a:extLst>
              <a:ext uri="{FF2B5EF4-FFF2-40B4-BE49-F238E27FC236}">
                <a16:creationId xmlns:a16="http://schemas.microsoft.com/office/drawing/2014/main" id="{43AE85DF-B5D5-D0AA-939F-21DA7A1A980F}"/>
              </a:ext>
            </a:extLst>
          </p:cNvPr>
          <p:cNvSpPr/>
          <p:nvPr/>
        </p:nvSpPr>
        <p:spPr>
          <a:xfrm>
            <a:off x="75147" y="1105868"/>
            <a:ext cx="3240994" cy="337566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TextBox 12">
            <a:extLst>
              <a:ext uri="{FF2B5EF4-FFF2-40B4-BE49-F238E27FC236}">
                <a16:creationId xmlns:a16="http://schemas.microsoft.com/office/drawing/2014/main" id="{AD41F46A-1B4B-8B36-5DA9-672DD45A29B6}"/>
              </a:ext>
            </a:extLst>
          </p:cNvPr>
          <p:cNvSpPr txBox="1"/>
          <p:nvPr/>
        </p:nvSpPr>
        <p:spPr>
          <a:xfrm>
            <a:off x="5563290" y="3842429"/>
            <a:ext cx="3312160" cy="830997"/>
          </a:xfrm>
          <a:prstGeom prst="rect">
            <a:avLst/>
          </a:prstGeom>
          <a:noFill/>
        </p:spPr>
        <p:txBody>
          <a:bodyPr wrap="square" rtlCol="0">
            <a:spAutoFit/>
          </a:bodyPr>
          <a:lstStyle/>
          <a:p>
            <a:pPr algn="just"/>
            <a:r>
              <a:rPr lang="en-US" sz="800" dirty="0">
                <a:latin typeface="Times New Roman" panose="02020603050405020304" pitchFamily="18" charset="0"/>
                <a:cs typeface="Times New Roman" panose="02020603050405020304" pitchFamily="18" charset="0"/>
              </a:rPr>
              <a:t>After hyperparameter tuning, we can see that the RMSE for `O3` is `252.7`.</a:t>
            </a:r>
          </a:p>
          <a:p>
            <a:pPr algn="just"/>
            <a:endParaRPr lang="en-US" sz="800" dirty="0">
              <a:latin typeface="Times New Roman" panose="02020603050405020304" pitchFamily="18" charset="0"/>
              <a:cs typeface="Times New Roman" panose="02020603050405020304" pitchFamily="18" charset="0"/>
            </a:endParaRPr>
          </a:p>
          <a:p>
            <a:pPr algn="just"/>
            <a:r>
              <a:rPr lang="en-US" sz="800" dirty="0">
                <a:latin typeface="Times New Roman" panose="02020603050405020304" pitchFamily="18" charset="0"/>
                <a:cs typeface="Times New Roman" panose="02020603050405020304" pitchFamily="18" charset="0"/>
              </a:rPr>
              <a:t>This did not reduce the RMSE from `247`.</a:t>
            </a:r>
          </a:p>
          <a:p>
            <a:pPr algn="just"/>
            <a:endParaRPr lang="en-US" sz="800" dirty="0">
              <a:latin typeface="Times New Roman" panose="02020603050405020304" pitchFamily="18" charset="0"/>
              <a:cs typeface="Times New Roman" panose="02020603050405020304" pitchFamily="18" charset="0"/>
            </a:endParaRPr>
          </a:p>
          <a:p>
            <a:pPr algn="just"/>
            <a:r>
              <a:rPr lang="en-US" sz="800" dirty="0">
                <a:latin typeface="Times New Roman" panose="02020603050405020304" pitchFamily="18" charset="0"/>
                <a:cs typeface="Times New Roman" panose="02020603050405020304" pitchFamily="18" charset="0"/>
              </a:rPr>
              <a:t>As such, we will *not* keep the new parameter values:</a:t>
            </a:r>
          </a:p>
          <a:p>
            <a:pPr algn="just"/>
            <a:r>
              <a:rPr lang="en-US" sz="800" dirty="0">
                <a:latin typeface="Times New Roman" panose="02020603050405020304" pitchFamily="18" charset="0"/>
                <a:cs typeface="Times New Roman" panose="02020603050405020304" pitchFamily="18" charset="0"/>
              </a:rPr>
              <a:t>`order` = `(1, 3)`</a:t>
            </a:r>
          </a:p>
        </p:txBody>
      </p:sp>
      <p:pic>
        <p:nvPicPr>
          <p:cNvPr id="4" name="Picture 3">
            <a:extLst>
              <a:ext uri="{FF2B5EF4-FFF2-40B4-BE49-F238E27FC236}">
                <a16:creationId xmlns:a16="http://schemas.microsoft.com/office/drawing/2014/main" id="{81345F00-AA9F-05CB-F9CC-0796FC312DC6}"/>
              </a:ext>
            </a:extLst>
          </p:cNvPr>
          <p:cNvPicPr>
            <a:picLocks noChangeAspect="1"/>
          </p:cNvPicPr>
          <p:nvPr/>
        </p:nvPicPr>
        <p:blipFill>
          <a:blip r:embed="rId3"/>
          <a:stretch>
            <a:fillRect/>
          </a:stretch>
        </p:blipFill>
        <p:spPr>
          <a:xfrm>
            <a:off x="3403942" y="1105868"/>
            <a:ext cx="5305718" cy="2626368"/>
          </a:xfrm>
          <a:prstGeom prst="rect">
            <a:avLst/>
          </a:prstGeom>
        </p:spPr>
      </p:pic>
      <p:pic>
        <p:nvPicPr>
          <p:cNvPr id="7" name="Picture 6" descr="Text&#10;&#10;Description automatically generated">
            <a:extLst>
              <a:ext uri="{FF2B5EF4-FFF2-40B4-BE49-F238E27FC236}">
                <a16:creationId xmlns:a16="http://schemas.microsoft.com/office/drawing/2014/main" id="{4FF48DA7-9BB0-1BD7-AFA4-8C8E698E1321}"/>
              </a:ext>
            </a:extLst>
          </p:cNvPr>
          <p:cNvPicPr>
            <a:picLocks noChangeAspect="1"/>
          </p:cNvPicPr>
          <p:nvPr/>
        </p:nvPicPr>
        <p:blipFill>
          <a:blip r:embed="rId4"/>
          <a:stretch>
            <a:fillRect/>
          </a:stretch>
        </p:blipFill>
        <p:spPr>
          <a:xfrm>
            <a:off x="129176" y="1173527"/>
            <a:ext cx="3152568" cy="3248216"/>
          </a:xfrm>
          <a:prstGeom prst="rect">
            <a:avLst/>
          </a:prstGeom>
        </p:spPr>
      </p:pic>
      <p:pic>
        <p:nvPicPr>
          <p:cNvPr id="10" name="Picture 9">
            <a:extLst>
              <a:ext uri="{FF2B5EF4-FFF2-40B4-BE49-F238E27FC236}">
                <a16:creationId xmlns:a16="http://schemas.microsoft.com/office/drawing/2014/main" id="{1CB8351E-BEA8-8789-ADD4-646A35ED4986}"/>
              </a:ext>
            </a:extLst>
          </p:cNvPr>
          <p:cNvPicPr>
            <a:picLocks noChangeAspect="1"/>
          </p:cNvPicPr>
          <p:nvPr/>
        </p:nvPicPr>
        <p:blipFill>
          <a:blip r:embed="rId5"/>
          <a:stretch>
            <a:fillRect/>
          </a:stretch>
        </p:blipFill>
        <p:spPr>
          <a:xfrm>
            <a:off x="3403672" y="3964479"/>
            <a:ext cx="2038635" cy="457264"/>
          </a:xfrm>
          <a:prstGeom prst="rect">
            <a:avLst/>
          </a:prstGeom>
        </p:spPr>
      </p:pic>
    </p:spTree>
    <p:extLst>
      <p:ext uri="{BB962C8B-B14F-4D97-AF65-F5344CB8AC3E}">
        <p14:creationId xmlns:p14="http://schemas.microsoft.com/office/powerpoint/2010/main" val="296528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Conclusion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04.</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Conclusion of Insights</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46D02014-FD6C-F66B-E9BF-B681EF3C5B6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2908925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21088" y="286376"/>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31" name="Google Shape;431;p38"/>
          <p:cNvSpPr txBox="1">
            <a:spLocks noGrp="1"/>
          </p:cNvSpPr>
          <p:nvPr>
            <p:ph type="body" idx="1"/>
          </p:nvPr>
        </p:nvSpPr>
        <p:spPr>
          <a:xfrm>
            <a:off x="221088" y="1177376"/>
            <a:ext cx="4758902" cy="3349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We used 2 types of models:</a:t>
            </a:r>
          </a:p>
          <a:p>
            <a:pPr marL="342900" lvl="0" indent="-342900" algn="l" rtl="0">
              <a:spcBef>
                <a:spcPts val="0"/>
              </a:spcBef>
              <a:spcAft>
                <a:spcPts val="0"/>
              </a:spcAft>
              <a:buFont typeface="+mj-lt"/>
              <a:buAutoNum type="arabicPeriod"/>
            </a:pPr>
            <a:r>
              <a:rPr lang="en-US" sz="1200" dirty="0">
                <a:solidFill>
                  <a:schemeClr val="dk1"/>
                </a:solidFill>
                <a:latin typeface="Times New Roman" panose="02020603050405020304" pitchFamily="18" charset="0"/>
                <a:cs typeface="Times New Roman" panose="02020603050405020304" pitchFamily="18" charset="0"/>
              </a:rPr>
              <a:t>VARMAX</a:t>
            </a:r>
          </a:p>
          <a:p>
            <a:pPr marL="342900" lvl="0" indent="-342900" algn="l" rtl="0">
              <a:spcBef>
                <a:spcPts val="0"/>
              </a:spcBef>
              <a:spcAft>
                <a:spcPts val="0"/>
              </a:spcAft>
              <a:buFont typeface="+mj-lt"/>
              <a:buAutoNum type="arabicPeriod"/>
            </a:pPr>
            <a:r>
              <a:rPr lang="en-US" sz="1200" dirty="0">
                <a:solidFill>
                  <a:schemeClr val="dk1"/>
                </a:solidFill>
                <a:latin typeface="Times New Roman" panose="02020603050405020304" pitchFamily="18" charset="0"/>
                <a:cs typeface="Times New Roman" panose="02020603050405020304" pitchFamily="18" charset="0"/>
              </a:rPr>
              <a:t>SARIMAX</a:t>
            </a:r>
          </a:p>
          <a:p>
            <a:pPr marL="342900" lvl="0" indent="-342900" algn="l" rtl="0">
              <a:spcBef>
                <a:spcPts val="0"/>
              </a:spcBef>
              <a:spcAft>
                <a:spcPts val="0"/>
              </a:spcAft>
              <a:buFont typeface="+mj-lt"/>
              <a:buAutoNum type="arabicPeriod"/>
            </a:pPr>
            <a:endParaRPr lang="en-US" sz="12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The results from the hyperparameter tuning of SARIMAX reduced the RMSE by an average of 30, whereas the results from the hyperparameter tuning of VARMAX increased the RMSE by 10, hence I did not include it.</a:t>
            </a:r>
          </a:p>
          <a:p>
            <a:pPr marL="0" lvl="0" indent="0" algn="l" rtl="0">
              <a:spcBef>
                <a:spcPts val="0"/>
              </a:spcBef>
              <a:spcAft>
                <a:spcPts val="0"/>
              </a:spcAft>
              <a:buNone/>
            </a:pPr>
            <a:endParaRPr lang="en-US" sz="12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HC: 128.85 </a:t>
            </a:r>
          </a:p>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CO: 101.4841 </a:t>
            </a:r>
          </a:p>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NO2: 171.4 </a:t>
            </a:r>
          </a:p>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O3: 252.7</a:t>
            </a:r>
          </a:p>
          <a:p>
            <a:pPr marL="0" lvl="0" indent="0" algn="l" rtl="0">
              <a:spcBef>
                <a:spcPts val="0"/>
              </a:spcBef>
              <a:spcAft>
                <a:spcPts val="0"/>
              </a:spcAft>
              <a:buNone/>
            </a:pPr>
            <a:endParaRPr lang="en-US" sz="12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200" dirty="0">
                <a:solidFill>
                  <a:schemeClr val="dk1"/>
                </a:solidFill>
                <a:latin typeface="Times New Roman" panose="02020603050405020304" pitchFamily="18" charset="0"/>
                <a:cs typeface="Times New Roman" panose="02020603050405020304" pitchFamily="18" charset="0"/>
              </a:rPr>
              <a:t>Therefore, we can see that the model performs well with HC and CO gases, but the unpredictability in the trends and seasonality of the NO2 and O3 data present a challenge for both the SARIMAX and VARMAX models.</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54;p31">
            <a:extLst>
              <a:ext uri="{FF2B5EF4-FFF2-40B4-BE49-F238E27FC236}">
                <a16:creationId xmlns:a16="http://schemas.microsoft.com/office/drawing/2014/main" id="{DB41B88B-8B34-2982-BD5D-5896C791FFA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 name="Google Shape;255;p31">
            <a:extLst>
              <a:ext uri="{FF2B5EF4-FFF2-40B4-BE49-F238E27FC236}">
                <a16:creationId xmlns:a16="http://schemas.microsoft.com/office/drawing/2014/main" id="{9E9AA9A8-38CA-0062-9EF8-51C99BA1CC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25879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4" name="Google Shape;1284;p57"/>
          <p:cNvGrpSpPr/>
          <p:nvPr/>
        </p:nvGrpSpPr>
        <p:grpSpPr>
          <a:xfrm>
            <a:off x="4887442" y="162470"/>
            <a:ext cx="764096" cy="175985"/>
            <a:chOff x="4917734" y="191707"/>
            <a:chExt cx="764096" cy="175985"/>
          </a:xfrm>
        </p:grpSpPr>
        <p:grpSp>
          <p:nvGrpSpPr>
            <p:cNvPr id="1285" name="Google Shape;1285;p57"/>
            <p:cNvGrpSpPr/>
            <p:nvPr/>
          </p:nvGrpSpPr>
          <p:grpSpPr>
            <a:xfrm>
              <a:off x="4917734" y="191707"/>
              <a:ext cx="175994" cy="175985"/>
              <a:chOff x="266768" y="1721375"/>
              <a:chExt cx="397907" cy="397887"/>
            </a:xfrm>
          </p:grpSpPr>
          <p:sp>
            <p:nvSpPr>
              <p:cNvPr id="1286" name="Google Shape;128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5211543" y="191707"/>
              <a:ext cx="175976" cy="175985"/>
              <a:chOff x="864491" y="1723250"/>
              <a:chExt cx="397866" cy="397887"/>
            </a:xfrm>
          </p:grpSpPr>
          <p:sp>
            <p:nvSpPr>
              <p:cNvPr id="1289" name="Google Shape;1289;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39;p60">
            <a:extLst>
              <a:ext uri="{FF2B5EF4-FFF2-40B4-BE49-F238E27FC236}">
                <a16:creationId xmlns:a16="http://schemas.microsoft.com/office/drawing/2014/main" id="{E783C6EC-C4D8-A3E4-C734-490A1831EB3F}"/>
              </a:ext>
            </a:extLst>
          </p:cNvPr>
          <p:cNvSpPr txBox="1">
            <a:spLocks/>
          </p:cNvSpPr>
          <p:nvPr/>
        </p:nvSpPr>
        <p:spPr>
          <a:xfrm>
            <a:off x="-1051560" y="621689"/>
            <a:ext cx="4294800" cy="11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igshot One"/>
              <a:buNone/>
              <a:defRPr sz="35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9pPr>
          </a:lstStyle>
          <a:p>
            <a:pPr algn="ctr"/>
            <a:r>
              <a:rPr lang="en-GB" dirty="0"/>
              <a:t>Citations</a:t>
            </a:r>
          </a:p>
        </p:txBody>
      </p:sp>
      <p:sp>
        <p:nvSpPr>
          <p:cNvPr id="21" name="Google Shape;1340;p60">
            <a:extLst>
              <a:ext uri="{FF2B5EF4-FFF2-40B4-BE49-F238E27FC236}">
                <a16:creationId xmlns:a16="http://schemas.microsoft.com/office/drawing/2014/main" id="{26719D3E-03DC-1CED-2E45-8C90C90F3042}"/>
              </a:ext>
            </a:extLst>
          </p:cNvPr>
          <p:cNvSpPr txBox="1">
            <a:spLocks noGrp="1"/>
          </p:cNvSpPr>
          <p:nvPr>
            <p:ph type="subTitle" idx="1"/>
          </p:nvPr>
        </p:nvSpPr>
        <p:spPr>
          <a:xfrm>
            <a:off x="0" y="1211640"/>
            <a:ext cx="9186182" cy="353649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n-GB" sz="800" dirty="0" err="1"/>
              <a:t>Damos</a:t>
            </a:r>
            <a:r>
              <a:rPr lang="en-GB" sz="800" dirty="0"/>
              <a:t>, P. (2016). Using multivariate cross correlations, Granger causality and graphical models to quantify spatiotemporal synchronization and causality between pest populations. BMC Ecology, 16(1). doi:10.1186/s12898-016-0087-7. [Accessed 4 Jul. 2022]</a:t>
            </a:r>
          </a:p>
          <a:p>
            <a:pPr algn="l">
              <a:buFont typeface="Arial" panose="020B0604020202020204" pitchFamily="34" charset="0"/>
              <a:buChar char="•"/>
            </a:pPr>
            <a:r>
              <a:rPr lang="en-GB" sz="800" dirty="0" err="1"/>
              <a:t>Jie</a:t>
            </a:r>
            <a:r>
              <a:rPr lang="en-GB" sz="800" dirty="0"/>
              <a:t>, T. (2021). Time Series Analysis with </a:t>
            </a:r>
            <a:r>
              <a:rPr lang="en-GB" sz="800" dirty="0" err="1"/>
              <a:t>Statsmodels</a:t>
            </a:r>
            <a:r>
              <a:rPr lang="en-GB" sz="800" dirty="0"/>
              <a:t>. [online] Medium. Available at: https://towardsdatascience.com/time-series-analysis-with-statsmodels-12309890539a [Accessed 4 Jul. 2022]</a:t>
            </a:r>
          </a:p>
          <a:p>
            <a:pPr algn="l">
              <a:buFont typeface="Arial" panose="020B0604020202020204" pitchFamily="34" charset="0"/>
              <a:buChar char="•"/>
            </a:pPr>
            <a:r>
              <a:rPr lang="en-GB" sz="800" dirty="0"/>
              <a:t>US EPA,OAR (2016). Nitrogen Dioxide (NO2) Pollution | US EPA. [online] US EPA. Available at: https://www.epa.gov/no2-pollution [Accessed 21 Jul. 2022].</a:t>
            </a:r>
          </a:p>
          <a:p>
            <a:pPr algn="l">
              <a:buFont typeface="Arial" panose="020B0604020202020204" pitchFamily="34" charset="0"/>
              <a:buChar char="•"/>
            </a:pPr>
            <a:r>
              <a:rPr lang="en-GB" sz="800" dirty="0"/>
              <a:t>Duan, Y., Liu, X., Li, H., Yan, S., Yan, M., Mang, Y. and Yin, P. (2019). Season and temperature modify the short-term effect of nitrogen dioxide on cardiovascular mortality: a time-series study. The Lancet, [online] 394, p.S57. doi:10.1016/s0140-6736(19)32393-1. [Accessed 21 Jul. 2022].</a:t>
            </a:r>
          </a:p>
          <a:p>
            <a:pPr algn="l">
              <a:buFont typeface="Arial" panose="020B0604020202020204" pitchFamily="34" charset="0"/>
              <a:buChar char="•"/>
            </a:pPr>
            <a:r>
              <a:rPr lang="en-GB" sz="800" dirty="0" err="1"/>
              <a:t>Rajan</a:t>
            </a:r>
            <a:r>
              <a:rPr lang="en-GB" sz="800" dirty="0"/>
              <a:t>, S. (2021). Multivariate Time Series Anomaly Detection using VAR model. [online] Analytics Vidhya. Available at: https://www.analyticsvidhya.com/blog/2021/08/multivariate-time-series-anomaly-detection-using-var-model/ [Accessed 12 Aug. 2022].</a:t>
            </a:r>
          </a:p>
          <a:p>
            <a:pPr algn="l">
              <a:buFont typeface="Arial" panose="020B0604020202020204" pitchFamily="34" charset="0"/>
              <a:buChar char="•"/>
            </a:pPr>
            <a:r>
              <a:rPr lang="en-GB" sz="800" dirty="0" err="1"/>
              <a:t>Defaux</a:t>
            </a:r>
            <a:r>
              <a:rPr lang="en-GB" sz="800" dirty="0"/>
              <a:t>, C. (2020). Using the Durbin-Watson (DW) test for time-series data. [online] Medium. Available at: https://medium.com/@cdefaux/using-the-durbin-watson-dw-test-for-time-series-data-b87bd884fbbd [Accessed 12 Aug. 2022].</a:t>
            </a:r>
          </a:p>
        </p:txBody>
      </p:sp>
      <p:sp>
        <p:nvSpPr>
          <p:cNvPr id="22" name="Google Shape;254;p31">
            <a:extLst>
              <a:ext uri="{FF2B5EF4-FFF2-40B4-BE49-F238E27FC236}">
                <a16:creationId xmlns:a16="http://schemas.microsoft.com/office/drawing/2014/main" id="{2B7FCB7C-ECDA-70EB-CFEA-9B951EF9BA5B}"/>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69AD5AD1-1BD9-5B70-2196-E1BDFCB20502}"/>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07924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60"/>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40" name="Google Shape;1340;p60"/>
          <p:cNvSpPr txBox="1">
            <a:spLocks noGrp="1"/>
          </p:cNvSpPr>
          <p:nvPr>
            <p:ph type="subTitle" idx="1"/>
          </p:nvPr>
        </p:nvSpPr>
        <p:spPr>
          <a:xfrm>
            <a:off x="4555897" y="1916807"/>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a:t>
            </a:r>
            <a:endParaRPr dirty="0"/>
          </a:p>
          <a:p>
            <a:pPr marL="0" lvl="0" indent="0" algn="ctr" rtl="0">
              <a:spcBef>
                <a:spcPts val="0"/>
              </a:spcBef>
              <a:spcAft>
                <a:spcPts val="0"/>
              </a:spcAft>
              <a:buClr>
                <a:schemeClr val="lt1"/>
              </a:buClr>
              <a:buSzPts val="1100"/>
              <a:buFont typeface="Arial"/>
              <a:buNone/>
            </a:pPr>
            <a:endParaRPr lang="en-GB" dirty="0"/>
          </a:p>
        </p:txBody>
      </p:sp>
      <p:sp>
        <p:nvSpPr>
          <p:cNvPr id="1341" name="Google Shape;1341;p60"/>
          <p:cNvSpPr txBox="1"/>
          <p:nvPr/>
        </p:nvSpPr>
        <p:spPr>
          <a:xfrm>
            <a:off x="4773247" y="416938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libri"/>
                <a:ea typeface="Calibri"/>
                <a:cs typeface="Calibri"/>
                <a:sym typeface="Calibri"/>
              </a:rPr>
              <a:t>Please keep this slide for attribution</a:t>
            </a:r>
            <a:endParaRPr sz="1000">
              <a:solidFill>
                <a:schemeClr val="dk1"/>
              </a:solidFill>
              <a:latin typeface="Calibri"/>
              <a:ea typeface="Calibri"/>
              <a:cs typeface="Calibri"/>
              <a:sym typeface="Calibri"/>
            </a:endParaRPr>
          </a:p>
        </p:txBody>
      </p:sp>
      <p:sp>
        <p:nvSpPr>
          <p:cNvPr id="1342" name="Google Shape;1342;p60"/>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flipH="1">
            <a:off x="329892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3430253" y="12443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flipH="1">
            <a:off x="3228405" y="26502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rot="10800000">
            <a:off x="2977349" y="3783372"/>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1259230" y="36127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rot="10800000">
            <a:off x="1325222" y="25740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60"/>
          <p:cNvGrpSpPr/>
          <p:nvPr/>
        </p:nvGrpSpPr>
        <p:grpSpPr>
          <a:xfrm>
            <a:off x="4887442" y="162470"/>
            <a:ext cx="764096" cy="175985"/>
            <a:chOff x="4917734" y="191707"/>
            <a:chExt cx="764096" cy="175985"/>
          </a:xfrm>
        </p:grpSpPr>
        <p:grpSp>
          <p:nvGrpSpPr>
            <p:cNvPr id="1353" name="Google Shape;1353;p60"/>
            <p:cNvGrpSpPr/>
            <p:nvPr/>
          </p:nvGrpSpPr>
          <p:grpSpPr>
            <a:xfrm>
              <a:off x="4917734" y="191707"/>
              <a:ext cx="175994" cy="175985"/>
              <a:chOff x="266768" y="1721375"/>
              <a:chExt cx="397907" cy="397887"/>
            </a:xfrm>
          </p:grpSpPr>
          <p:sp>
            <p:nvSpPr>
              <p:cNvPr id="1354" name="Google Shape;135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a:off x="5211543" y="191707"/>
              <a:ext cx="175976" cy="175985"/>
              <a:chOff x="864491" y="1723250"/>
              <a:chExt cx="397866" cy="397887"/>
            </a:xfrm>
          </p:grpSpPr>
          <p:sp>
            <p:nvSpPr>
              <p:cNvPr id="1357" name="Google Shape;135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41513974-D764-D11B-F7AB-7114071882F5}"/>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7FD7D831-3286-4840-AB5D-154C424790E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431" name="Google Shape;431;p38"/>
          <p:cNvSpPr txBox="1">
            <a:spLocks noGrp="1"/>
          </p:cNvSpPr>
          <p:nvPr>
            <p:ph type="body" idx="1"/>
          </p:nvPr>
        </p:nvSpPr>
        <p:spPr>
          <a:xfrm>
            <a:off x="720000" y="2354714"/>
            <a:ext cx="42948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Using air-pollution dataset to train a time series model for future air pollution forecasting.</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t>Data Manipulation &amp; Exploration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02.</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Data Cleaning, Feature Engineering and Exploratory Data Analysis (EDA) </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7" name="Google Shape;254;p31">
            <a:extLst>
              <a:ext uri="{FF2B5EF4-FFF2-40B4-BE49-F238E27FC236}">
                <a16:creationId xmlns:a16="http://schemas.microsoft.com/office/drawing/2014/main" id="{1CCD6C81-3BB6-0EE7-8408-D0ED0A720035}"/>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116501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96002" y="829038"/>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Splitting</a:t>
            </a:r>
            <a:br>
              <a:rPr lang="en" dirty="0"/>
            </a:br>
            <a:r>
              <a:rPr lang="en" dirty="0"/>
              <a:t>Data</a:t>
            </a:r>
            <a:endParaRPr dirty="0"/>
          </a:p>
        </p:txBody>
      </p:sp>
      <p:sp>
        <p:nvSpPr>
          <p:cNvPr id="627" name="Google Shape;627;p45"/>
          <p:cNvSpPr txBox="1">
            <a:spLocks noGrp="1"/>
          </p:cNvSpPr>
          <p:nvPr>
            <p:ph type="subTitle" idx="1"/>
          </p:nvPr>
        </p:nvSpPr>
        <p:spPr>
          <a:xfrm>
            <a:off x="296002" y="2003912"/>
            <a:ext cx="2646900" cy="23806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Creating new features to enhance accuracy of model and increase relevance of data.</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We split the DataFrame into 2 sets:</a:t>
            </a:r>
          </a:p>
          <a:p>
            <a:pPr marL="171450" lvl="0" indent="-171450" algn="just" rtl="0">
              <a:spcBef>
                <a:spcPts val="0"/>
              </a:spcBef>
              <a:spcAft>
                <a:spcPts val="0"/>
              </a:spcAft>
              <a:buFontTx/>
              <a:buChar char="-"/>
            </a:pPr>
            <a:r>
              <a:rPr lang="en-US" sz="1100" dirty="0"/>
              <a:t>Train Data</a:t>
            </a:r>
          </a:p>
          <a:p>
            <a:pPr marL="171450" lvl="0" indent="-171450" algn="just" rtl="0">
              <a:spcBef>
                <a:spcPts val="0"/>
              </a:spcBef>
              <a:spcAft>
                <a:spcPts val="0"/>
              </a:spcAft>
              <a:buFontTx/>
              <a:buChar char="-"/>
            </a:pPr>
            <a:r>
              <a:rPr lang="en-US" sz="1100" dirty="0"/>
              <a:t>Evaluation Data</a:t>
            </a:r>
          </a:p>
          <a:p>
            <a:pPr marL="171450" lvl="0" indent="-171450" algn="just" rtl="0">
              <a:spcBef>
                <a:spcPts val="0"/>
              </a:spcBef>
              <a:spcAft>
                <a:spcPts val="0"/>
              </a:spcAft>
              <a:buFontTx/>
              <a:buChar char="-"/>
            </a:pPr>
            <a:endParaRPr lang="en-US" sz="1100" dirty="0"/>
          </a:p>
          <a:p>
            <a:pPr marL="0" lvl="0" indent="0" algn="just" rtl="0">
              <a:spcBef>
                <a:spcPts val="0"/>
              </a:spcBef>
              <a:spcAft>
                <a:spcPts val="0"/>
              </a:spcAft>
            </a:pPr>
            <a:r>
              <a:rPr lang="en-US" sz="1100" dirty="0"/>
              <a:t>This train-test split procedure is used to estimate the performance of machine learning algorithms when they are used to make predictions on data not used to train the model. (Brownlee, 2020)</a:t>
            </a:r>
            <a:endParaRPr lang="en-GB" sz="1100" dirty="0"/>
          </a:p>
        </p:txBody>
      </p:sp>
      <p:sp>
        <p:nvSpPr>
          <p:cNvPr id="630" name="Google Shape;630;p45"/>
          <p:cNvSpPr/>
          <p:nvPr/>
        </p:nvSpPr>
        <p:spPr>
          <a:xfrm>
            <a:off x="3175000" y="2003911"/>
            <a:ext cx="5746750" cy="220566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7FD9C6EC-D774-8F26-9332-5252B718365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CF19762C-2906-1377-8203-8E38E3DE88F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descr="Text&#10;&#10;Description automatically generated">
            <a:extLst>
              <a:ext uri="{FF2B5EF4-FFF2-40B4-BE49-F238E27FC236}">
                <a16:creationId xmlns:a16="http://schemas.microsoft.com/office/drawing/2014/main" id="{28C13EA9-8165-2AEF-4D90-696B99D3ED6E}"/>
              </a:ext>
            </a:extLst>
          </p:cNvPr>
          <p:cNvPicPr>
            <a:picLocks noChangeAspect="1"/>
          </p:cNvPicPr>
          <p:nvPr/>
        </p:nvPicPr>
        <p:blipFill>
          <a:blip r:embed="rId3"/>
          <a:stretch>
            <a:fillRect/>
          </a:stretch>
        </p:blipFill>
        <p:spPr>
          <a:xfrm>
            <a:off x="3249219" y="2070715"/>
            <a:ext cx="5610216" cy="2087894"/>
          </a:xfrm>
          <a:prstGeom prst="rect">
            <a:avLst/>
          </a:prstGeom>
        </p:spPr>
      </p:pic>
    </p:spTree>
    <p:extLst>
      <p:ext uri="{BB962C8B-B14F-4D97-AF65-F5344CB8AC3E}">
        <p14:creationId xmlns:p14="http://schemas.microsoft.com/office/powerpoint/2010/main" val="27637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757034" y="289219"/>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sp>
        <p:nvSpPr>
          <p:cNvPr id="630" name="Google Shape;630;p45"/>
          <p:cNvSpPr/>
          <p:nvPr/>
        </p:nvSpPr>
        <p:spPr>
          <a:xfrm>
            <a:off x="176348" y="1679193"/>
            <a:ext cx="4503602" cy="230860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8E33C0E-2625-4EBB-2605-65675D99E95D}"/>
              </a:ext>
            </a:extLst>
          </p:cNvPr>
          <p:cNvSpPr txBox="1"/>
          <p:nvPr/>
        </p:nvSpPr>
        <p:spPr>
          <a:xfrm>
            <a:off x="4786612" y="1834990"/>
            <a:ext cx="4357388" cy="2123658"/>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ETS (Error/Trend/Seasonality) Model</a:t>
            </a:r>
          </a:p>
          <a:p>
            <a:r>
              <a:rPr lang="en-US" sz="1200" dirty="0">
                <a:latin typeface="Times New Roman" panose="02020603050405020304" pitchFamily="18" charset="0"/>
                <a:cs typeface="Times New Roman" panose="02020603050405020304" pitchFamily="18" charset="0"/>
              </a:rPr>
              <a:t>ETS model describes the time series data by decomposing the data into 3 components: trend, seasonality, and errors. (</a:t>
            </a:r>
            <a:r>
              <a:rPr lang="en-US" sz="1200" dirty="0" err="1">
                <a:latin typeface="Times New Roman" panose="02020603050405020304" pitchFamily="18" charset="0"/>
                <a:cs typeface="Times New Roman" panose="02020603050405020304" pitchFamily="18" charset="0"/>
              </a:rPr>
              <a:t>Jie</a:t>
            </a:r>
            <a:r>
              <a:rPr lang="en-US" sz="1200" dirty="0">
                <a:latin typeface="Times New Roman" panose="02020603050405020304" pitchFamily="18" charset="0"/>
                <a:cs typeface="Times New Roman" panose="02020603050405020304" pitchFamily="18" charset="0"/>
              </a:rPr>
              <a:t>, 2021)</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There are 2 models available for ETS, Additive and Multiplicative.</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Additive: applicable when the trend and seasonality components are constant (or linear) over time.</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Multiplicative: applicable when the trend increasing or decreasing is at a non-linear rate.</a:t>
            </a:r>
            <a:endParaRPr lang="en-GB" sz="1200" dirty="0">
              <a:latin typeface="Times New Roman" panose="02020603050405020304" pitchFamily="18" charset="0"/>
              <a:cs typeface="Times New Roman" panose="02020603050405020304" pitchFamily="18" charset="0"/>
            </a:endParaRPr>
          </a:p>
        </p:txBody>
      </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7" name="Picture 6">
            <a:extLst>
              <a:ext uri="{FF2B5EF4-FFF2-40B4-BE49-F238E27FC236}">
                <a16:creationId xmlns:a16="http://schemas.microsoft.com/office/drawing/2014/main" id="{9CFC3D08-E2DE-0145-9DC9-D739F0F3FC28}"/>
              </a:ext>
            </a:extLst>
          </p:cNvPr>
          <p:cNvPicPr>
            <a:picLocks noChangeAspect="1"/>
          </p:cNvPicPr>
          <p:nvPr/>
        </p:nvPicPr>
        <p:blipFill>
          <a:blip r:embed="rId3"/>
          <a:stretch>
            <a:fillRect/>
          </a:stretch>
        </p:blipFill>
        <p:spPr>
          <a:xfrm>
            <a:off x="435180" y="1861947"/>
            <a:ext cx="3994466" cy="1943100"/>
          </a:xfrm>
          <a:prstGeom prst="rect">
            <a:avLst/>
          </a:prstGeom>
        </p:spPr>
      </p:pic>
    </p:spTree>
    <p:extLst>
      <p:ext uri="{BB962C8B-B14F-4D97-AF65-F5344CB8AC3E}">
        <p14:creationId xmlns:p14="http://schemas.microsoft.com/office/powerpoint/2010/main" val="1331628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757034" y="289219"/>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sp>
        <p:nvSpPr>
          <p:cNvPr id="630" name="Google Shape;630;p45"/>
          <p:cNvSpPr/>
          <p:nvPr/>
        </p:nvSpPr>
        <p:spPr>
          <a:xfrm>
            <a:off x="176348" y="1679193"/>
            <a:ext cx="4503602" cy="230860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8E33C0E-2625-4EBB-2605-65675D99E95D}"/>
              </a:ext>
            </a:extLst>
          </p:cNvPr>
          <p:cNvSpPr txBox="1"/>
          <p:nvPr/>
        </p:nvSpPr>
        <p:spPr>
          <a:xfrm>
            <a:off x="4786612" y="1834990"/>
            <a:ext cx="4357388" cy="2123658"/>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ETS (Error/Trend/Seasonality) Model</a:t>
            </a:r>
          </a:p>
          <a:p>
            <a:r>
              <a:rPr lang="en-US" sz="1200" dirty="0">
                <a:latin typeface="Times New Roman" panose="02020603050405020304" pitchFamily="18" charset="0"/>
                <a:cs typeface="Times New Roman" panose="02020603050405020304" pitchFamily="18" charset="0"/>
              </a:rPr>
              <a:t>ETS model describes the time series data by decomposing the data into 3 components: trend, seasonality, and errors. (</a:t>
            </a:r>
            <a:r>
              <a:rPr lang="en-US" sz="1200" dirty="0" err="1">
                <a:latin typeface="Times New Roman" panose="02020603050405020304" pitchFamily="18" charset="0"/>
                <a:cs typeface="Times New Roman" panose="02020603050405020304" pitchFamily="18" charset="0"/>
              </a:rPr>
              <a:t>Jie</a:t>
            </a:r>
            <a:r>
              <a:rPr lang="en-US" sz="1200" dirty="0">
                <a:latin typeface="Times New Roman" panose="02020603050405020304" pitchFamily="18" charset="0"/>
                <a:cs typeface="Times New Roman" panose="02020603050405020304" pitchFamily="18" charset="0"/>
              </a:rPr>
              <a:t>, 2021)</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There are 2 models available for ETS, Additive and Multiplicative.</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Additive: applicable when the trend and seasonality components are constant (or linear) over time.</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Multiplicative: applicable when the trend increasing or decreasing is at a non-linear rate.</a:t>
            </a:r>
            <a:endParaRPr lang="en-GB" sz="1200" dirty="0">
              <a:latin typeface="Times New Roman" panose="02020603050405020304" pitchFamily="18" charset="0"/>
              <a:cs typeface="Times New Roman" panose="02020603050405020304" pitchFamily="18" charset="0"/>
            </a:endParaRPr>
          </a:p>
        </p:txBody>
      </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7" name="Picture 6">
            <a:extLst>
              <a:ext uri="{FF2B5EF4-FFF2-40B4-BE49-F238E27FC236}">
                <a16:creationId xmlns:a16="http://schemas.microsoft.com/office/drawing/2014/main" id="{9CFC3D08-E2DE-0145-9DC9-D739F0F3FC28}"/>
              </a:ext>
            </a:extLst>
          </p:cNvPr>
          <p:cNvPicPr>
            <a:picLocks noChangeAspect="1"/>
          </p:cNvPicPr>
          <p:nvPr/>
        </p:nvPicPr>
        <p:blipFill>
          <a:blip r:embed="rId3"/>
          <a:stretch>
            <a:fillRect/>
          </a:stretch>
        </p:blipFill>
        <p:spPr>
          <a:xfrm>
            <a:off x="435180" y="1861947"/>
            <a:ext cx="3994466" cy="1943100"/>
          </a:xfrm>
          <a:prstGeom prst="rect">
            <a:avLst/>
          </a:prstGeom>
        </p:spPr>
      </p:pic>
    </p:spTree>
    <p:extLst>
      <p:ext uri="{BB962C8B-B14F-4D97-AF65-F5344CB8AC3E}">
        <p14:creationId xmlns:p14="http://schemas.microsoft.com/office/powerpoint/2010/main" val="2606666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30" name="Google Shape;630;p45"/>
          <p:cNvSpPr/>
          <p:nvPr/>
        </p:nvSpPr>
        <p:spPr>
          <a:xfrm>
            <a:off x="176348" y="711200"/>
            <a:ext cx="4503602" cy="37846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E8E33C0E-2625-4EBB-2605-65675D99E95D}"/>
              </a:ext>
            </a:extLst>
          </p:cNvPr>
          <p:cNvSpPr txBox="1"/>
          <p:nvPr/>
        </p:nvSpPr>
        <p:spPr>
          <a:xfrm>
            <a:off x="4790462" y="962096"/>
            <a:ext cx="4357388" cy="120032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Augmented Dickey-Fuller Test for Stationarity</a:t>
            </a:r>
          </a:p>
          <a:p>
            <a:endParaRPr lang="en-US" sz="1200" b="1"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Augmented Dickey Fuller test (ADF Test) is a common statistical test used to test whether a given Time series is stationary or not. It is one of the most commonly used statistical test when it comes to analyzing the stationary of a series. (Prabhakaran, 2019)</a:t>
            </a:r>
            <a:endParaRPr lang="en-GB" sz="1200" dirty="0">
              <a:latin typeface="Times New Roman" panose="02020603050405020304" pitchFamily="18" charset="0"/>
              <a:cs typeface="Times New Roman" panose="02020603050405020304" pitchFamily="18" charset="0"/>
            </a:endParaRPr>
          </a:p>
        </p:txBody>
      </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descr="Text&#10;&#10;Description automatically generated">
            <a:extLst>
              <a:ext uri="{FF2B5EF4-FFF2-40B4-BE49-F238E27FC236}">
                <a16:creationId xmlns:a16="http://schemas.microsoft.com/office/drawing/2014/main" id="{79D6F787-9AC7-CDF2-227C-14440873CBD8}"/>
              </a:ext>
            </a:extLst>
          </p:cNvPr>
          <p:cNvPicPr>
            <a:picLocks noChangeAspect="1"/>
          </p:cNvPicPr>
          <p:nvPr/>
        </p:nvPicPr>
        <p:blipFill>
          <a:blip r:embed="rId3"/>
          <a:stretch>
            <a:fillRect/>
          </a:stretch>
        </p:blipFill>
        <p:spPr>
          <a:xfrm>
            <a:off x="276674" y="784296"/>
            <a:ext cx="4295326" cy="3574908"/>
          </a:xfrm>
          <a:prstGeom prst="rect">
            <a:avLst/>
          </a:prstGeom>
        </p:spPr>
      </p:pic>
      <p:pic>
        <p:nvPicPr>
          <p:cNvPr id="8" name="Picture 7">
            <a:extLst>
              <a:ext uri="{FF2B5EF4-FFF2-40B4-BE49-F238E27FC236}">
                <a16:creationId xmlns:a16="http://schemas.microsoft.com/office/drawing/2014/main" id="{44E50F0B-BE99-CC85-8568-EA0AE89DA7BB}"/>
              </a:ext>
            </a:extLst>
          </p:cNvPr>
          <p:cNvPicPr>
            <a:picLocks noChangeAspect="1"/>
          </p:cNvPicPr>
          <p:nvPr/>
        </p:nvPicPr>
        <p:blipFill>
          <a:blip r:embed="rId4"/>
          <a:stretch>
            <a:fillRect/>
          </a:stretch>
        </p:blipFill>
        <p:spPr>
          <a:xfrm>
            <a:off x="5965136" y="2482506"/>
            <a:ext cx="1676634" cy="1352739"/>
          </a:xfrm>
          <a:prstGeom prst="rect">
            <a:avLst/>
          </a:prstGeom>
        </p:spPr>
      </p:pic>
    </p:spTree>
    <p:extLst>
      <p:ext uri="{BB962C8B-B14F-4D97-AF65-F5344CB8AC3E}">
        <p14:creationId xmlns:p14="http://schemas.microsoft.com/office/powerpoint/2010/main" val="3890619827"/>
      </p:ext>
    </p:extLst>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AIML Regression</Template>
  <TotalTime>1179</TotalTime>
  <Words>3401</Words>
  <Application>Microsoft Office PowerPoint</Application>
  <PresentationFormat>On-screen Show (16:9)</PresentationFormat>
  <Paragraphs>339</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Times New Roman</vt:lpstr>
      <vt:lpstr>Cambria Math</vt:lpstr>
      <vt:lpstr>Overpass</vt:lpstr>
      <vt:lpstr>Bigshot One</vt:lpstr>
      <vt:lpstr>Georgia</vt:lpstr>
      <vt:lpstr>Calibri</vt:lpstr>
      <vt:lpstr>Big Shoulders Text Black</vt:lpstr>
      <vt:lpstr>Arial</vt:lpstr>
      <vt:lpstr>Korean Minimalist Style Pitch Deck by Slidesgo</vt:lpstr>
      <vt:lpstr>AIML Time Series Forecasting</vt:lpstr>
      <vt:lpstr>01.</vt:lpstr>
      <vt:lpstr>Problem Breakdown</vt:lpstr>
      <vt:lpstr>Problem</vt:lpstr>
      <vt:lpstr>Data Manipulation &amp; Exploration</vt:lpstr>
      <vt:lpstr>Splitting Data</vt:lpstr>
      <vt:lpstr>Data Exploration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Missing Data</vt:lpstr>
      <vt:lpstr>Imputing Data</vt:lpstr>
      <vt:lpstr>Imputing Data</vt:lpstr>
      <vt:lpstr>Modelling &amp; Tuning</vt:lpstr>
      <vt:lpstr>Evaluation Metrics</vt:lpstr>
      <vt:lpstr>Evaluation Metrics</vt:lpstr>
      <vt:lpstr>Models Used</vt:lpstr>
      <vt:lpstr>Holt-Winter Exponential Smoothing Model </vt:lpstr>
      <vt:lpstr>Holt-Winter Exponential Smoothing Model </vt:lpstr>
      <vt:lpstr>Holt-Winter Exponential Smoothing Model </vt:lpstr>
      <vt:lpstr>Holt-Winter Exponential Smoothing Model </vt:lpstr>
      <vt:lpstr>Vector Autoregressive (VAR) Model </vt:lpstr>
      <vt:lpstr>PowerPoint Presentation</vt:lpstr>
      <vt:lpstr>Seasonal Auto-Regressive Integrated Moving Average with eXogenous factors (SARIMAX)</vt:lpstr>
      <vt:lpstr>PowerPoint Presentation</vt:lpstr>
      <vt:lpstr>Model Analysis</vt:lpstr>
      <vt:lpstr>SARIMAX (Hyperparameter Tuned) </vt:lpstr>
      <vt:lpstr>VARMAX (Hyperparameter Tuned) </vt:lpstr>
      <vt:lpstr>Conclusion</vt:lpstr>
      <vt:lpstr>Conclusion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Regression</dc:title>
  <dc:creator>JUSTIN WONG JUIN HNG</dc:creator>
  <cp:lastModifiedBy>JUSTIN WONG JUIN HNG</cp:lastModifiedBy>
  <cp:revision>9</cp:revision>
  <dcterms:created xsi:type="dcterms:W3CDTF">2022-08-11T09:53:55Z</dcterms:created>
  <dcterms:modified xsi:type="dcterms:W3CDTF">2022-08-12T15:56:32Z</dcterms:modified>
</cp:coreProperties>
</file>